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79" r:id="rId2"/>
  </p:sldMasterIdLst>
  <p:notesMasterIdLst>
    <p:notesMasterId r:id="rId9"/>
  </p:notesMasterIdLst>
  <p:sldIdLst>
    <p:sldId id="274" r:id="rId3"/>
    <p:sldId id="355" r:id="rId4"/>
    <p:sldId id="358" r:id="rId5"/>
    <p:sldId id="357" r:id="rId6"/>
    <p:sldId id="359" r:id="rId7"/>
    <p:sldId id="356" r:id="rId8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bey Warner" initials="AW" lastIdx="2" clrIdx="0">
    <p:extLst/>
  </p:cmAuthor>
  <p:cmAuthor id="2" name="Mai-Lan Ha" initials="MH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C5"/>
    <a:srgbClr val="007D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4" autoAdjust="0"/>
    <p:restoredTop sz="90569" autoAdjust="0"/>
  </p:normalViewPr>
  <p:slideViewPr>
    <p:cSldViewPr snapToGrid="0">
      <p:cViewPr varScale="1">
        <p:scale>
          <a:sx n="100" d="100"/>
          <a:sy n="100" d="100"/>
        </p:scale>
        <p:origin x="196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780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ete\AppData\Local\Temp\Cash%20Flow%20Aug%2031%20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'[Cash Flow Aug 31 2018.xlsx]Chart'!$B$26</c:f>
              <c:strCache>
                <c:ptCount val="1"/>
                <c:pt idx="0">
                  <c:v>Savings + Investments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'[Cash Flow Aug 31 2018.xlsx]Chart'!$A$27:$A$43</c:f>
              <c:strCache>
                <c:ptCount val="17"/>
                <c:pt idx="0">
                  <c:v>Last Day of 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May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  <c:pt idx="10">
                  <c:v>Oct</c:v>
                </c:pt>
                <c:pt idx="11">
                  <c:v>Nov</c:v>
                </c:pt>
                <c:pt idx="12">
                  <c:v>Dec</c:v>
                </c:pt>
                <c:pt idx="13">
                  <c:v>Jan '19</c:v>
                </c:pt>
                <c:pt idx="14">
                  <c:v>Feb '19</c:v>
                </c:pt>
                <c:pt idx="15">
                  <c:v>Mar '19</c:v>
                </c:pt>
                <c:pt idx="16">
                  <c:v>Apr '19</c:v>
                </c:pt>
              </c:strCache>
            </c:strRef>
          </c:cat>
          <c:val>
            <c:numRef>
              <c:f>'[Cash Flow Aug 31 2018.xlsx]Chart'!$B$27:$B$43</c:f>
              <c:numCache>
                <c:formatCode>General</c:formatCode>
                <c:ptCount val="17"/>
                <c:pt idx="0">
                  <c:v>507114</c:v>
                </c:pt>
                <c:pt idx="1">
                  <c:v>565794</c:v>
                </c:pt>
                <c:pt idx="2">
                  <c:v>438773</c:v>
                </c:pt>
                <c:pt idx="3">
                  <c:v>447407</c:v>
                </c:pt>
                <c:pt idx="4">
                  <c:v>502793</c:v>
                </c:pt>
                <c:pt idx="5">
                  <c:v>431564</c:v>
                </c:pt>
                <c:pt idx="6">
                  <c:v>252615</c:v>
                </c:pt>
                <c:pt idx="7">
                  <c:v>385642</c:v>
                </c:pt>
                <c:pt idx="8">
                  <c:v>506000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95-4455-8B9A-E005C947BA60}"/>
            </c:ext>
          </c:extLst>
        </c:ser>
        <c:ser>
          <c:idx val="2"/>
          <c:order val="1"/>
          <c:tx>
            <c:strRef>
              <c:f>'[Cash Flow Aug 31 2018.xlsx]Chart'!$C$26</c:f>
              <c:strCache>
                <c:ptCount val="1"/>
                <c:pt idx="0">
                  <c:v>w/ Forecasted Receivables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'[Cash Flow Aug 31 2018.xlsx]Chart'!$A$27:$A$43</c:f>
              <c:strCache>
                <c:ptCount val="17"/>
                <c:pt idx="0">
                  <c:v>Last Day of 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May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  <c:pt idx="10">
                  <c:v>Oct</c:v>
                </c:pt>
                <c:pt idx="11">
                  <c:v>Nov</c:v>
                </c:pt>
                <c:pt idx="12">
                  <c:v>Dec</c:v>
                </c:pt>
                <c:pt idx="13">
                  <c:v>Jan '19</c:v>
                </c:pt>
                <c:pt idx="14">
                  <c:v>Feb '19</c:v>
                </c:pt>
                <c:pt idx="15">
                  <c:v>Mar '19</c:v>
                </c:pt>
                <c:pt idx="16">
                  <c:v>Apr '19</c:v>
                </c:pt>
              </c:strCache>
            </c:strRef>
          </c:cat>
          <c:val>
            <c:numRef>
              <c:f>'[Cash Flow Aug 31 2018.xlsx]Chart'!$C$27:$C$43</c:f>
              <c:numCache>
                <c:formatCode>General</c:formatCode>
                <c:ptCount val="17"/>
                <c:pt idx="8" formatCode="0">
                  <c:v>506000</c:v>
                </c:pt>
                <c:pt idx="9">
                  <c:v>471177.3899999999</c:v>
                </c:pt>
                <c:pt idx="10">
                  <c:v>532396.3899999999</c:v>
                </c:pt>
                <c:pt idx="11">
                  <c:v>379957.3899999999</c:v>
                </c:pt>
                <c:pt idx="12">
                  <c:v>244915.38999999987</c:v>
                </c:pt>
                <c:pt idx="13">
                  <c:v>393000</c:v>
                </c:pt>
                <c:pt idx="14">
                  <c:v>491578.58200000005</c:v>
                </c:pt>
                <c:pt idx="15">
                  <c:v>564369.31533333345</c:v>
                </c:pt>
                <c:pt idx="16" formatCode="0">
                  <c:v>525000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C95-4455-8B9A-E005C947BA60}"/>
            </c:ext>
          </c:extLst>
        </c:ser>
        <c:ser>
          <c:idx val="3"/>
          <c:order val="2"/>
          <c:tx>
            <c:strRef>
              <c:f>'[Cash Flow Aug 31 2018.xlsx]Chart'!$D$26</c:f>
              <c:strCache>
                <c:ptCount val="1"/>
                <c:pt idx="0">
                  <c:v>w/ Weighted Projections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'[Cash Flow Aug 31 2018.xlsx]Chart'!$A$27:$A$43</c:f>
              <c:strCache>
                <c:ptCount val="17"/>
                <c:pt idx="0">
                  <c:v>Last Day of 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May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  <c:pt idx="10">
                  <c:v>Oct</c:v>
                </c:pt>
                <c:pt idx="11">
                  <c:v>Nov</c:v>
                </c:pt>
                <c:pt idx="12">
                  <c:v>Dec</c:v>
                </c:pt>
                <c:pt idx="13">
                  <c:v>Jan '19</c:v>
                </c:pt>
                <c:pt idx="14">
                  <c:v>Feb '19</c:v>
                </c:pt>
                <c:pt idx="15">
                  <c:v>Mar '19</c:v>
                </c:pt>
                <c:pt idx="16">
                  <c:v>Apr '19</c:v>
                </c:pt>
              </c:strCache>
            </c:strRef>
          </c:cat>
          <c:val>
            <c:numRef>
              <c:f>'[Cash Flow Aug 31 2018.xlsx]Chart'!$D$27:$D$43</c:f>
              <c:numCache>
                <c:formatCode>General</c:formatCode>
                <c:ptCount val="17"/>
                <c:pt idx="8" formatCode="0">
                  <c:v>506000</c:v>
                </c:pt>
                <c:pt idx="9" formatCode="0">
                  <c:v>587813.01266666665</c:v>
                </c:pt>
                <c:pt idx="10" formatCode="0">
                  <c:v>851452.6333333333</c:v>
                </c:pt>
                <c:pt idx="11" formatCode="0">
                  <c:v>785452.6333333333</c:v>
                </c:pt>
                <c:pt idx="12" formatCode="0">
                  <c:v>655000</c:v>
                </c:pt>
                <c:pt idx="13" formatCode="0">
                  <c:v>715537.32599999988</c:v>
                </c:pt>
                <c:pt idx="14" formatCode="0">
                  <c:v>800181.68599999987</c:v>
                </c:pt>
                <c:pt idx="15" formatCode="0">
                  <c:v>858659.37933333323</c:v>
                </c:pt>
                <c:pt idx="16" formatCode="0">
                  <c:v>815000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17-4DA4-A194-C58B4A983719}"/>
            </c:ext>
          </c:extLst>
        </c:ser>
        <c:ser>
          <c:idx val="4"/>
          <c:order val="3"/>
          <c:tx>
            <c:strRef>
              <c:f>'[Cash Flow Aug 31 2018.xlsx]Chart'!$E$26</c:f>
              <c:strCache>
                <c:ptCount val="1"/>
                <c:pt idx="0">
                  <c:v>w/ Conservative Projections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val>
            <c:numRef>
              <c:f>'[Cash Flow Aug 31 2018.xlsx]Chart'!$E$27:$E$43</c:f>
              <c:numCache>
                <c:formatCode>General</c:formatCode>
                <c:ptCount val="17"/>
                <c:pt idx="8" formatCode="0">
                  <c:v>506000</c:v>
                </c:pt>
                <c:pt idx="9" formatCode="0">
                  <c:v>470250.41013333335</c:v>
                </c:pt>
                <c:pt idx="10" formatCode="0">
                  <c:v>681162.10666666669</c:v>
                </c:pt>
                <c:pt idx="11" formatCode="0">
                  <c:v>628362.10666666669</c:v>
                </c:pt>
                <c:pt idx="12" formatCode="0">
                  <c:v>524000</c:v>
                </c:pt>
                <c:pt idx="13" formatCode="0">
                  <c:v>572429.86079999991</c:v>
                </c:pt>
                <c:pt idx="14" formatCode="0">
                  <c:v>640145.34879999992</c:v>
                </c:pt>
                <c:pt idx="15" formatCode="0">
                  <c:v>686927.50346666668</c:v>
                </c:pt>
                <c:pt idx="16" formatCode="0">
                  <c:v>652000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C5-4E4E-9C33-8CE36968F54B}"/>
            </c:ext>
          </c:extLst>
        </c:ser>
        <c:ser>
          <c:idx val="1"/>
          <c:order val="4"/>
          <c:tx>
            <c:strRef>
              <c:f>'[Cash Flow Aug 31 2018.xlsx]Chart'!$F$26</c:f>
              <c:strCache>
                <c:ptCount val="1"/>
                <c:pt idx="0">
                  <c:v>3 Months' Expenses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'[Cash Flow Aug 31 2018.xlsx]Chart'!$A$27:$A$43</c:f>
              <c:strCache>
                <c:ptCount val="17"/>
                <c:pt idx="0">
                  <c:v>Last Day of 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May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  <c:pt idx="10">
                  <c:v>Oct</c:v>
                </c:pt>
                <c:pt idx="11">
                  <c:v>Nov</c:v>
                </c:pt>
                <c:pt idx="12">
                  <c:v>Dec</c:v>
                </c:pt>
                <c:pt idx="13">
                  <c:v>Jan '19</c:v>
                </c:pt>
                <c:pt idx="14">
                  <c:v>Feb '19</c:v>
                </c:pt>
                <c:pt idx="15">
                  <c:v>Mar '19</c:v>
                </c:pt>
                <c:pt idx="16">
                  <c:v>Apr '19</c:v>
                </c:pt>
              </c:strCache>
            </c:strRef>
          </c:cat>
          <c:val>
            <c:numRef>
              <c:f>'[Cash Flow Aug 31 2018.xlsx]Chart'!$F$27:$F$43</c:f>
              <c:numCache>
                <c:formatCode>General</c:formatCode>
                <c:ptCount val="17"/>
                <c:pt idx="0">
                  <c:v>606946</c:v>
                </c:pt>
                <c:pt idx="1">
                  <c:v>606946</c:v>
                </c:pt>
                <c:pt idx="2">
                  <c:v>606946</c:v>
                </c:pt>
                <c:pt idx="3">
                  <c:v>606946</c:v>
                </c:pt>
                <c:pt idx="4">
                  <c:v>606946</c:v>
                </c:pt>
                <c:pt idx="5">
                  <c:v>606946</c:v>
                </c:pt>
                <c:pt idx="6">
                  <c:v>606946</c:v>
                </c:pt>
                <c:pt idx="7">
                  <c:v>631846</c:v>
                </c:pt>
                <c:pt idx="8">
                  <c:v>631846</c:v>
                </c:pt>
                <c:pt idx="9">
                  <c:v>629846</c:v>
                </c:pt>
                <c:pt idx="10">
                  <c:v>639846</c:v>
                </c:pt>
                <c:pt idx="11">
                  <c:v>639846</c:v>
                </c:pt>
                <c:pt idx="12">
                  <c:v>639846</c:v>
                </c:pt>
                <c:pt idx="13">
                  <c:v>639846</c:v>
                </c:pt>
                <c:pt idx="14">
                  <c:v>639846</c:v>
                </c:pt>
                <c:pt idx="15">
                  <c:v>639846</c:v>
                </c:pt>
                <c:pt idx="16">
                  <c:v>639846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95-4455-8B9A-E005C947B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78080"/>
        <c:axId val="50079616"/>
      </c:lineChart>
      <c:catAx>
        <c:axId val="5007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9616"/>
        <c:crosses val="autoZero"/>
        <c:auto val="1"/>
        <c:lblAlgn val="ctr"/>
        <c:lblOffset val="100"/>
        <c:noMultiLvlLbl val="0"/>
      </c:catAx>
      <c:valAx>
        <c:axId val="5007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B326461-ADB5-4AF7-90D7-48ED4B76B2F7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63198CC4-E772-414D-9A97-982AA86E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59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0" y="1154113"/>
            <a:ext cx="4156075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38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 dirty="0"/>
              <a:t>URNA, Operating Reserves, Liquidity all improved since June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 dirty="0"/>
              <a:t>Still</a:t>
            </a:r>
            <a:r>
              <a:rPr lang="en-US" baseline="0" dirty="0"/>
              <a:t> a ways to go until we’re out of the danger zone</a:t>
            </a:r>
            <a:endParaRPr lang="en-US" dirty="0"/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 dirty="0"/>
              <a:t>YTD</a:t>
            </a:r>
            <a:r>
              <a:rPr lang="en-US" baseline="0" dirty="0"/>
              <a:t> deficit increased since June but pipeline strong over next few months</a:t>
            </a:r>
            <a:endParaRPr lang="en-US" dirty="0"/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 dirty="0"/>
              <a:t>Weighted Projections show</a:t>
            </a:r>
            <a:r>
              <a:rPr lang="en-US" baseline="0" dirty="0"/>
              <a:t> surplus for the year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 baseline="0" dirty="0"/>
              <a:t>Delays in recent payments and “no room for error” necessitated Conservative Projections.</a:t>
            </a:r>
            <a:endParaRPr lang="en-US" dirty="0"/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 dirty="0"/>
              <a:t>Conservative projections show deficit (account for delays)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 dirty="0"/>
              <a:t>Ahead of</a:t>
            </a:r>
            <a:r>
              <a:rPr lang="en-US" baseline="0" dirty="0"/>
              <a:t> YTD target for Unrestricted Income (still need to raise &gt;$200K to hit budgeted goal)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1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0" y="1154113"/>
            <a:ext cx="4156075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/>
              <a:t>Solid Green = Actual Savings + Investments</a:t>
            </a:r>
          </a:p>
          <a:p>
            <a:r>
              <a:rPr lang="en-US" sz="1100" dirty="0"/>
              <a:t>	Reached critical level in June/July</a:t>
            </a:r>
          </a:p>
          <a:p>
            <a:r>
              <a:rPr lang="en-US" sz="1100" dirty="0"/>
              <a:t>	Finance Committee monitored / recommended actions:</a:t>
            </a:r>
          </a:p>
          <a:p>
            <a:r>
              <a:rPr lang="en-US" sz="1100" dirty="0"/>
              <a:t>		freeze on all non-essential expenses (hold on Development position still in effect)</a:t>
            </a:r>
          </a:p>
          <a:p>
            <a:r>
              <a:rPr lang="en-US" sz="1100" dirty="0"/>
              <a:t>		amended Global Compact Foundation contract (increased amount and expedited payment schedule)</a:t>
            </a:r>
          </a:p>
          <a:p>
            <a:r>
              <a:rPr lang="en-US" sz="1100" dirty="0"/>
              <a:t>		expense cuts contingency plan discussed</a:t>
            </a:r>
          </a:p>
          <a:p>
            <a:r>
              <a:rPr lang="en-US" sz="1100" dirty="0"/>
              <a:t>Dotted Green: Receivables only (current contracts)</a:t>
            </a:r>
          </a:p>
          <a:p>
            <a:r>
              <a:rPr lang="en-US" sz="1100" dirty="0"/>
              <a:t>Dotted Blue: Weighted Projections</a:t>
            </a:r>
          </a:p>
          <a:p>
            <a:r>
              <a:rPr lang="en-US" sz="1100" dirty="0"/>
              <a:t>Dotted Orange: Conservative Projections</a:t>
            </a:r>
          </a:p>
          <a:p>
            <a:endParaRPr lang="en-US" sz="1100" dirty="0"/>
          </a:p>
          <a:p>
            <a:r>
              <a:rPr lang="en-US" sz="1100" dirty="0"/>
              <a:t>Actual projection will determine when we hire the Development position, need for further action</a:t>
            </a:r>
          </a:p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62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0" y="1154113"/>
            <a:ext cx="4156075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/>
              <a:t>Almost ¾ of budgeted goal in Awarded/Assured</a:t>
            </a:r>
          </a:p>
          <a:p>
            <a:r>
              <a:rPr lang="en-US" sz="1100" dirty="0"/>
              <a:t>Strong Pipeline (871K weighted remainder of 2018)</a:t>
            </a:r>
          </a:p>
          <a:p>
            <a:r>
              <a:rPr lang="en-US" sz="1100" dirty="0"/>
              <a:t>If weighted projections are accurate, we will raise more than our projected expenses</a:t>
            </a:r>
          </a:p>
          <a:p>
            <a:r>
              <a:rPr lang="en-US" sz="1100" dirty="0"/>
              <a:t>But, we’ve had a number of delays in recent years, so we incorporated the possibility of delays into a conservative projection</a:t>
            </a:r>
          </a:p>
          <a:p>
            <a:r>
              <a:rPr lang="en-US" sz="1100" dirty="0"/>
              <a:t>90% of our 2018 program income in contracts</a:t>
            </a:r>
          </a:p>
          <a:p>
            <a:r>
              <a:rPr lang="en-US" sz="1100" dirty="0"/>
              <a:t>Will monitor closely over rest of year</a:t>
            </a:r>
          </a:p>
          <a:p>
            <a:r>
              <a:rPr lang="en-US" sz="1100" dirty="0"/>
              <a:t>Which track we end up on will determine if we achieve surplus or if we need to take corrective 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73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0" y="1154113"/>
            <a:ext cx="4156075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65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0" y="1154113"/>
            <a:ext cx="4156075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9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" y="1100138"/>
            <a:ext cx="9144000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 fontAlgn="base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en-US" sz="975">
              <a:solidFill>
                <a:prstClr val="white"/>
              </a:solidFill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7" y="301631"/>
            <a:ext cx="8462029" cy="756707"/>
          </a:xfrm>
        </p:spPr>
        <p:txBody>
          <a:bodyPr anchor="b"/>
          <a:lstStyle>
            <a:lvl1pPr>
              <a:defRPr sz="1650" b="0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49250" y="1598613"/>
            <a:ext cx="8477250" cy="46138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800"/>
              </a:spcBef>
              <a:tabLst>
                <a:tab pos="6301979" algn="r"/>
              </a:tabLst>
              <a:defRPr lang="en-US" sz="1200" smtClean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53EF0-E817-4E49-A366-6572B14DF0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Arial"/>
              </a:rPr>
              <a:t>Footer</a:t>
            </a:r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786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002245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021F43">
                    <a:tint val="75000"/>
                  </a:srgbClr>
                </a:solidFill>
                <a:latin typeface="Arial"/>
              </a:rPr>
              <a:t>Footer</a:t>
            </a:r>
            <a:endParaRPr>
              <a:solidFill>
                <a:srgbClr val="021F43">
                  <a:tint val="75000"/>
                </a:srgbClr>
              </a:solidFill>
              <a:latin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21F43">
                  <a:tint val="75000"/>
                </a:srgbClr>
              </a:solidFill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7E7E7E"/>
                </a:solidFill>
                <a:latin typeface="Times New Roman"/>
                <a:cs typeface="Times New Roman"/>
              </a:defRPr>
            </a:lvl1pPr>
          </a:lstStyle>
          <a:p>
            <a:pPr marL="19050">
              <a:lnSpc>
                <a:spcPts val="1379"/>
              </a:lnSpc>
            </a:pPr>
            <a:fld id="{81D60167-4931-47E6-BA6A-407CBD079E47}" type="slidenum">
              <a:rPr lang="en-US" spc="-4" smtClean="0"/>
              <a:pPr marL="19050">
                <a:lnSpc>
                  <a:spcPts val="1379"/>
                </a:lnSpc>
              </a:pPr>
              <a:t>‹#›</a:t>
            </a:fld>
            <a:endParaRPr lang="en-US" spc="-4" dirty="0"/>
          </a:p>
        </p:txBody>
      </p:sp>
    </p:spTree>
    <p:extLst>
      <p:ext uri="{BB962C8B-B14F-4D97-AF65-F5344CB8AC3E}">
        <p14:creationId xmlns:p14="http://schemas.microsoft.com/office/powerpoint/2010/main" val="72677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87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4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83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58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08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2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68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51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77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46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 userDrawn="1"/>
        </p:nvSpPr>
        <p:spPr>
          <a:xfrm>
            <a:off x="7669132" y="6155475"/>
            <a:ext cx="1474869" cy="702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/>
          <p:cNvSpPr/>
          <p:nvPr userDrawn="1"/>
        </p:nvSpPr>
        <p:spPr>
          <a:xfrm>
            <a:off x="-34355" y="-4791"/>
            <a:ext cx="9196039" cy="6247282"/>
          </a:xfrm>
          <a:custGeom>
            <a:avLst/>
            <a:gdLst>
              <a:gd name="connsiteX0" fmla="*/ 0 w 9144000"/>
              <a:gd name="connsiteY0" fmla="*/ 0 h 5655733"/>
              <a:gd name="connsiteX1" fmla="*/ 9144000 w 9144000"/>
              <a:gd name="connsiteY1" fmla="*/ 0 h 5655733"/>
              <a:gd name="connsiteX2" fmla="*/ 9144000 w 9144000"/>
              <a:gd name="connsiteY2" fmla="*/ 5655733 h 5655733"/>
              <a:gd name="connsiteX3" fmla="*/ 0 w 9144000"/>
              <a:gd name="connsiteY3" fmla="*/ 5655733 h 5655733"/>
              <a:gd name="connsiteX4" fmla="*/ 0 w 9144000"/>
              <a:gd name="connsiteY4" fmla="*/ 0 h 5655733"/>
              <a:gd name="connsiteX0" fmla="*/ 0 w 9144000"/>
              <a:gd name="connsiteY0" fmla="*/ 0 h 6186310"/>
              <a:gd name="connsiteX1" fmla="*/ 9144000 w 9144000"/>
              <a:gd name="connsiteY1" fmla="*/ 0 h 6186310"/>
              <a:gd name="connsiteX2" fmla="*/ 9144000 w 9144000"/>
              <a:gd name="connsiteY2" fmla="*/ 5655733 h 6186310"/>
              <a:gd name="connsiteX3" fmla="*/ 0 w 9144000"/>
              <a:gd name="connsiteY3" fmla="*/ 5655733 h 6186310"/>
              <a:gd name="connsiteX4" fmla="*/ 0 w 9144000"/>
              <a:gd name="connsiteY4" fmla="*/ 0 h 6186310"/>
              <a:gd name="connsiteX0" fmla="*/ 0 w 9144000"/>
              <a:gd name="connsiteY0" fmla="*/ 0 h 6551083"/>
              <a:gd name="connsiteX1" fmla="*/ 9144000 w 9144000"/>
              <a:gd name="connsiteY1" fmla="*/ 0 h 6551083"/>
              <a:gd name="connsiteX2" fmla="*/ 9144000 w 9144000"/>
              <a:gd name="connsiteY2" fmla="*/ 5655733 h 6551083"/>
              <a:gd name="connsiteX3" fmla="*/ 0 w 9144000"/>
              <a:gd name="connsiteY3" fmla="*/ 5655733 h 6551083"/>
              <a:gd name="connsiteX4" fmla="*/ 0 w 9144000"/>
              <a:gd name="connsiteY4" fmla="*/ 0 h 6551083"/>
              <a:gd name="connsiteX0" fmla="*/ 0 w 9144000"/>
              <a:gd name="connsiteY0" fmla="*/ 0 h 6795658"/>
              <a:gd name="connsiteX1" fmla="*/ 9144000 w 9144000"/>
              <a:gd name="connsiteY1" fmla="*/ 0 h 6795658"/>
              <a:gd name="connsiteX2" fmla="*/ 9127066 w 9144000"/>
              <a:gd name="connsiteY2" fmla="*/ 6087533 h 6795658"/>
              <a:gd name="connsiteX3" fmla="*/ 0 w 9144000"/>
              <a:gd name="connsiteY3" fmla="*/ 5655733 h 6795658"/>
              <a:gd name="connsiteX4" fmla="*/ 0 w 9144000"/>
              <a:gd name="connsiteY4" fmla="*/ 0 h 6795658"/>
              <a:gd name="connsiteX0" fmla="*/ 0 w 9144000"/>
              <a:gd name="connsiteY0" fmla="*/ 0 h 6978661"/>
              <a:gd name="connsiteX1" fmla="*/ 9144000 w 9144000"/>
              <a:gd name="connsiteY1" fmla="*/ 0 h 6978661"/>
              <a:gd name="connsiteX2" fmla="*/ 9127066 w 9144000"/>
              <a:gd name="connsiteY2" fmla="*/ 6087533 h 6978661"/>
              <a:gd name="connsiteX3" fmla="*/ 16933 w 9144000"/>
              <a:gd name="connsiteY3" fmla="*/ 6079067 h 6978661"/>
              <a:gd name="connsiteX4" fmla="*/ 0 w 9144000"/>
              <a:gd name="connsiteY4" fmla="*/ 0 h 6978661"/>
              <a:gd name="connsiteX0" fmla="*/ 0 w 9144000"/>
              <a:gd name="connsiteY0" fmla="*/ 0 h 6860242"/>
              <a:gd name="connsiteX1" fmla="*/ 9144000 w 9144000"/>
              <a:gd name="connsiteY1" fmla="*/ 0 h 6860242"/>
              <a:gd name="connsiteX2" fmla="*/ 9127066 w 9144000"/>
              <a:gd name="connsiteY2" fmla="*/ 6087533 h 6860242"/>
              <a:gd name="connsiteX3" fmla="*/ 16933 w 9144000"/>
              <a:gd name="connsiteY3" fmla="*/ 6079067 h 6860242"/>
              <a:gd name="connsiteX4" fmla="*/ 0 w 9144000"/>
              <a:gd name="connsiteY4" fmla="*/ 0 h 6860242"/>
              <a:gd name="connsiteX0" fmla="*/ 0 w 9144000"/>
              <a:gd name="connsiteY0" fmla="*/ 0 h 6834550"/>
              <a:gd name="connsiteX1" fmla="*/ 9144000 w 9144000"/>
              <a:gd name="connsiteY1" fmla="*/ 0 h 6834550"/>
              <a:gd name="connsiteX2" fmla="*/ 9127066 w 9144000"/>
              <a:gd name="connsiteY2" fmla="*/ 6087533 h 6834550"/>
              <a:gd name="connsiteX3" fmla="*/ 16933 w 9144000"/>
              <a:gd name="connsiteY3" fmla="*/ 6079067 h 6834550"/>
              <a:gd name="connsiteX4" fmla="*/ 0 w 9144000"/>
              <a:gd name="connsiteY4" fmla="*/ 0 h 6834550"/>
              <a:gd name="connsiteX0" fmla="*/ 0 w 9144000"/>
              <a:gd name="connsiteY0" fmla="*/ 0 h 6667499"/>
              <a:gd name="connsiteX1" fmla="*/ 9144000 w 9144000"/>
              <a:gd name="connsiteY1" fmla="*/ 0 h 6667499"/>
              <a:gd name="connsiteX2" fmla="*/ 9127066 w 9144000"/>
              <a:gd name="connsiteY2" fmla="*/ 6087533 h 6667499"/>
              <a:gd name="connsiteX3" fmla="*/ 16933 w 9144000"/>
              <a:gd name="connsiteY3" fmla="*/ 6079067 h 6667499"/>
              <a:gd name="connsiteX4" fmla="*/ 0 w 9144000"/>
              <a:gd name="connsiteY4" fmla="*/ 0 h 6667499"/>
              <a:gd name="connsiteX0" fmla="*/ 0 w 9161683"/>
              <a:gd name="connsiteY0" fmla="*/ 0 h 6667500"/>
              <a:gd name="connsiteX1" fmla="*/ 9144000 w 9161683"/>
              <a:gd name="connsiteY1" fmla="*/ 0 h 6667500"/>
              <a:gd name="connsiteX2" fmla="*/ 9160933 w 9161683"/>
              <a:gd name="connsiteY2" fmla="*/ 6087534 h 6667500"/>
              <a:gd name="connsiteX3" fmla="*/ 16933 w 9161683"/>
              <a:gd name="connsiteY3" fmla="*/ 6079067 h 6667500"/>
              <a:gd name="connsiteX4" fmla="*/ 0 w 9161683"/>
              <a:gd name="connsiteY4" fmla="*/ 0 h 6667500"/>
              <a:gd name="connsiteX0" fmla="*/ 34356 w 9196039"/>
              <a:gd name="connsiteY0" fmla="*/ 0 h 6667500"/>
              <a:gd name="connsiteX1" fmla="*/ 9178356 w 9196039"/>
              <a:gd name="connsiteY1" fmla="*/ 0 h 6667500"/>
              <a:gd name="connsiteX2" fmla="*/ 9195289 w 9196039"/>
              <a:gd name="connsiteY2" fmla="*/ 6087534 h 6667500"/>
              <a:gd name="connsiteX3" fmla="*/ 489 w 9196039"/>
              <a:gd name="connsiteY3" fmla="*/ 6079067 h 6667500"/>
              <a:gd name="connsiteX4" fmla="*/ 34356 w 9196039"/>
              <a:gd name="connsiteY4" fmla="*/ 0 h 666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6039" h="6667500">
                <a:moveTo>
                  <a:pt x="34356" y="0"/>
                </a:moveTo>
                <a:lnTo>
                  <a:pt x="9178356" y="0"/>
                </a:lnTo>
                <a:cubicBezTo>
                  <a:pt x="9172711" y="2029178"/>
                  <a:pt x="9200934" y="4058356"/>
                  <a:pt x="9195289" y="6087534"/>
                </a:cubicBezTo>
                <a:cubicBezTo>
                  <a:pt x="4606356" y="6858000"/>
                  <a:pt x="4580956" y="6866467"/>
                  <a:pt x="489" y="6079067"/>
                </a:cubicBezTo>
                <a:cubicBezTo>
                  <a:pt x="-5155" y="4052711"/>
                  <a:pt x="40000" y="2026356"/>
                  <a:pt x="34356" y="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21"/>
          <p:cNvSpPr/>
          <p:nvPr userDrawn="1"/>
        </p:nvSpPr>
        <p:spPr>
          <a:xfrm>
            <a:off x="-34355" y="-14358"/>
            <a:ext cx="9196039" cy="6247282"/>
          </a:xfrm>
          <a:custGeom>
            <a:avLst/>
            <a:gdLst>
              <a:gd name="connsiteX0" fmla="*/ 0 w 9144000"/>
              <a:gd name="connsiteY0" fmla="*/ 0 h 5655733"/>
              <a:gd name="connsiteX1" fmla="*/ 9144000 w 9144000"/>
              <a:gd name="connsiteY1" fmla="*/ 0 h 5655733"/>
              <a:gd name="connsiteX2" fmla="*/ 9144000 w 9144000"/>
              <a:gd name="connsiteY2" fmla="*/ 5655733 h 5655733"/>
              <a:gd name="connsiteX3" fmla="*/ 0 w 9144000"/>
              <a:gd name="connsiteY3" fmla="*/ 5655733 h 5655733"/>
              <a:gd name="connsiteX4" fmla="*/ 0 w 9144000"/>
              <a:gd name="connsiteY4" fmla="*/ 0 h 5655733"/>
              <a:gd name="connsiteX0" fmla="*/ 0 w 9144000"/>
              <a:gd name="connsiteY0" fmla="*/ 0 h 6186310"/>
              <a:gd name="connsiteX1" fmla="*/ 9144000 w 9144000"/>
              <a:gd name="connsiteY1" fmla="*/ 0 h 6186310"/>
              <a:gd name="connsiteX2" fmla="*/ 9144000 w 9144000"/>
              <a:gd name="connsiteY2" fmla="*/ 5655733 h 6186310"/>
              <a:gd name="connsiteX3" fmla="*/ 0 w 9144000"/>
              <a:gd name="connsiteY3" fmla="*/ 5655733 h 6186310"/>
              <a:gd name="connsiteX4" fmla="*/ 0 w 9144000"/>
              <a:gd name="connsiteY4" fmla="*/ 0 h 6186310"/>
              <a:gd name="connsiteX0" fmla="*/ 0 w 9144000"/>
              <a:gd name="connsiteY0" fmla="*/ 0 h 6551083"/>
              <a:gd name="connsiteX1" fmla="*/ 9144000 w 9144000"/>
              <a:gd name="connsiteY1" fmla="*/ 0 h 6551083"/>
              <a:gd name="connsiteX2" fmla="*/ 9144000 w 9144000"/>
              <a:gd name="connsiteY2" fmla="*/ 5655733 h 6551083"/>
              <a:gd name="connsiteX3" fmla="*/ 0 w 9144000"/>
              <a:gd name="connsiteY3" fmla="*/ 5655733 h 6551083"/>
              <a:gd name="connsiteX4" fmla="*/ 0 w 9144000"/>
              <a:gd name="connsiteY4" fmla="*/ 0 h 6551083"/>
              <a:gd name="connsiteX0" fmla="*/ 0 w 9144000"/>
              <a:gd name="connsiteY0" fmla="*/ 0 h 6795658"/>
              <a:gd name="connsiteX1" fmla="*/ 9144000 w 9144000"/>
              <a:gd name="connsiteY1" fmla="*/ 0 h 6795658"/>
              <a:gd name="connsiteX2" fmla="*/ 9127066 w 9144000"/>
              <a:gd name="connsiteY2" fmla="*/ 6087533 h 6795658"/>
              <a:gd name="connsiteX3" fmla="*/ 0 w 9144000"/>
              <a:gd name="connsiteY3" fmla="*/ 5655733 h 6795658"/>
              <a:gd name="connsiteX4" fmla="*/ 0 w 9144000"/>
              <a:gd name="connsiteY4" fmla="*/ 0 h 6795658"/>
              <a:gd name="connsiteX0" fmla="*/ 0 w 9144000"/>
              <a:gd name="connsiteY0" fmla="*/ 0 h 6978661"/>
              <a:gd name="connsiteX1" fmla="*/ 9144000 w 9144000"/>
              <a:gd name="connsiteY1" fmla="*/ 0 h 6978661"/>
              <a:gd name="connsiteX2" fmla="*/ 9127066 w 9144000"/>
              <a:gd name="connsiteY2" fmla="*/ 6087533 h 6978661"/>
              <a:gd name="connsiteX3" fmla="*/ 16933 w 9144000"/>
              <a:gd name="connsiteY3" fmla="*/ 6079067 h 6978661"/>
              <a:gd name="connsiteX4" fmla="*/ 0 w 9144000"/>
              <a:gd name="connsiteY4" fmla="*/ 0 h 6978661"/>
              <a:gd name="connsiteX0" fmla="*/ 0 w 9144000"/>
              <a:gd name="connsiteY0" fmla="*/ 0 h 6860242"/>
              <a:gd name="connsiteX1" fmla="*/ 9144000 w 9144000"/>
              <a:gd name="connsiteY1" fmla="*/ 0 h 6860242"/>
              <a:gd name="connsiteX2" fmla="*/ 9127066 w 9144000"/>
              <a:gd name="connsiteY2" fmla="*/ 6087533 h 6860242"/>
              <a:gd name="connsiteX3" fmla="*/ 16933 w 9144000"/>
              <a:gd name="connsiteY3" fmla="*/ 6079067 h 6860242"/>
              <a:gd name="connsiteX4" fmla="*/ 0 w 9144000"/>
              <a:gd name="connsiteY4" fmla="*/ 0 h 6860242"/>
              <a:gd name="connsiteX0" fmla="*/ 0 w 9144000"/>
              <a:gd name="connsiteY0" fmla="*/ 0 h 6834550"/>
              <a:gd name="connsiteX1" fmla="*/ 9144000 w 9144000"/>
              <a:gd name="connsiteY1" fmla="*/ 0 h 6834550"/>
              <a:gd name="connsiteX2" fmla="*/ 9127066 w 9144000"/>
              <a:gd name="connsiteY2" fmla="*/ 6087533 h 6834550"/>
              <a:gd name="connsiteX3" fmla="*/ 16933 w 9144000"/>
              <a:gd name="connsiteY3" fmla="*/ 6079067 h 6834550"/>
              <a:gd name="connsiteX4" fmla="*/ 0 w 9144000"/>
              <a:gd name="connsiteY4" fmla="*/ 0 h 6834550"/>
              <a:gd name="connsiteX0" fmla="*/ 0 w 9144000"/>
              <a:gd name="connsiteY0" fmla="*/ 0 h 6667499"/>
              <a:gd name="connsiteX1" fmla="*/ 9144000 w 9144000"/>
              <a:gd name="connsiteY1" fmla="*/ 0 h 6667499"/>
              <a:gd name="connsiteX2" fmla="*/ 9127066 w 9144000"/>
              <a:gd name="connsiteY2" fmla="*/ 6087533 h 6667499"/>
              <a:gd name="connsiteX3" fmla="*/ 16933 w 9144000"/>
              <a:gd name="connsiteY3" fmla="*/ 6079067 h 6667499"/>
              <a:gd name="connsiteX4" fmla="*/ 0 w 9144000"/>
              <a:gd name="connsiteY4" fmla="*/ 0 h 6667499"/>
              <a:gd name="connsiteX0" fmla="*/ 0 w 9161683"/>
              <a:gd name="connsiteY0" fmla="*/ 0 h 6667500"/>
              <a:gd name="connsiteX1" fmla="*/ 9144000 w 9161683"/>
              <a:gd name="connsiteY1" fmla="*/ 0 h 6667500"/>
              <a:gd name="connsiteX2" fmla="*/ 9160933 w 9161683"/>
              <a:gd name="connsiteY2" fmla="*/ 6087534 h 6667500"/>
              <a:gd name="connsiteX3" fmla="*/ 16933 w 9161683"/>
              <a:gd name="connsiteY3" fmla="*/ 6079067 h 6667500"/>
              <a:gd name="connsiteX4" fmla="*/ 0 w 9161683"/>
              <a:gd name="connsiteY4" fmla="*/ 0 h 6667500"/>
              <a:gd name="connsiteX0" fmla="*/ 34356 w 9196039"/>
              <a:gd name="connsiteY0" fmla="*/ 0 h 6667500"/>
              <a:gd name="connsiteX1" fmla="*/ 9178356 w 9196039"/>
              <a:gd name="connsiteY1" fmla="*/ 0 h 6667500"/>
              <a:gd name="connsiteX2" fmla="*/ 9195289 w 9196039"/>
              <a:gd name="connsiteY2" fmla="*/ 6087534 h 6667500"/>
              <a:gd name="connsiteX3" fmla="*/ 489 w 9196039"/>
              <a:gd name="connsiteY3" fmla="*/ 6079067 h 6667500"/>
              <a:gd name="connsiteX4" fmla="*/ 34356 w 9196039"/>
              <a:gd name="connsiteY4" fmla="*/ 0 h 666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6039" h="6667500">
                <a:moveTo>
                  <a:pt x="34356" y="0"/>
                </a:moveTo>
                <a:lnTo>
                  <a:pt x="9178356" y="0"/>
                </a:lnTo>
                <a:cubicBezTo>
                  <a:pt x="9172711" y="2029178"/>
                  <a:pt x="9200934" y="4058356"/>
                  <a:pt x="9195289" y="6087534"/>
                </a:cubicBezTo>
                <a:cubicBezTo>
                  <a:pt x="4606356" y="6858000"/>
                  <a:pt x="4580956" y="6866467"/>
                  <a:pt x="489" y="6079067"/>
                </a:cubicBezTo>
                <a:cubicBezTo>
                  <a:pt x="-5155" y="4052711"/>
                  <a:pt x="40000" y="2026356"/>
                  <a:pt x="34356" y="0"/>
                </a:cubicBezTo>
                <a:close/>
              </a:path>
            </a:pathLst>
          </a:custGeom>
          <a:solidFill>
            <a:schemeClr val="tx1">
              <a:lumMod val="7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Rectangle 21"/>
          <p:cNvSpPr/>
          <p:nvPr userDrawn="1"/>
        </p:nvSpPr>
        <p:spPr>
          <a:xfrm>
            <a:off x="-34355" y="-14358"/>
            <a:ext cx="9196039" cy="6247282"/>
          </a:xfrm>
          <a:custGeom>
            <a:avLst/>
            <a:gdLst>
              <a:gd name="connsiteX0" fmla="*/ 0 w 9144000"/>
              <a:gd name="connsiteY0" fmla="*/ 0 h 5655733"/>
              <a:gd name="connsiteX1" fmla="*/ 9144000 w 9144000"/>
              <a:gd name="connsiteY1" fmla="*/ 0 h 5655733"/>
              <a:gd name="connsiteX2" fmla="*/ 9144000 w 9144000"/>
              <a:gd name="connsiteY2" fmla="*/ 5655733 h 5655733"/>
              <a:gd name="connsiteX3" fmla="*/ 0 w 9144000"/>
              <a:gd name="connsiteY3" fmla="*/ 5655733 h 5655733"/>
              <a:gd name="connsiteX4" fmla="*/ 0 w 9144000"/>
              <a:gd name="connsiteY4" fmla="*/ 0 h 5655733"/>
              <a:gd name="connsiteX0" fmla="*/ 0 w 9144000"/>
              <a:gd name="connsiteY0" fmla="*/ 0 h 6186310"/>
              <a:gd name="connsiteX1" fmla="*/ 9144000 w 9144000"/>
              <a:gd name="connsiteY1" fmla="*/ 0 h 6186310"/>
              <a:gd name="connsiteX2" fmla="*/ 9144000 w 9144000"/>
              <a:gd name="connsiteY2" fmla="*/ 5655733 h 6186310"/>
              <a:gd name="connsiteX3" fmla="*/ 0 w 9144000"/>
              <a:gd name="connsiteY3" fmla="*/ 5655733 h 6186310"/>
              <a:gd name="connsiteX4" fmla="*/ 0 w 9144000"/>
              <a:gd name="connsiteY4" fmla="*/ 0 h 6186310"/>
              <a:gd name="connsiteX0" fmla="*/ 0 w 9144000"/>
              <a:gd name="connsiteY0" fmla="*/ 0 h 6551083"/>
              <a:gd name="connsiteX1" fmla="*/ 9144000 w 9144000"/>
              <a:gd name="connsiteY1" fmla="*/ 0 h 6551083"/>
              <a:gd name="connsiteX2" fmla="*/ 9144000 w 9144000"/>
              <a:gd name="connsiteY2" fmla="*/ 5655733 h 6551083"/>
              <a:gd name="connsiteX3" fmla="*/ 0 w 9144000"/>
              <a:gd name="connsiteY3" fmla="*/ 5655733 h 6551083"/>
              <a:gd name="connsiteX4" fmla="*/ 0 w 9144000"/>
              <a:gd name="connsiteY4" fmla="*/ 0 h 6551083"/>
              <a:gd name="connsiteX0" fmla="*/ 0 w 9144000"/>
              <a:gd name="connsiteY0" fmla="*/ 0 h 6795658"/>
              <a:gd name="connsiteX1" fmla="*/ 9144000 w 9144000"/>
              <a:gd name="connsiteY1" fmla="*/ 0 h 6795658"/>
              <a:gd name="connsiteX2" fmla="*/ 9127066 w 9144000"/>
              <a:gd name="connsiteY2" fmla="*/ 6087533 h 6795658"/>
              <a:gd name="connsiteX3" fmla="*/ 0 w 9144000"/>
              <a:gd name="connsiteY3" fmla="*/ 5655733 h 6795658"/>
              <a:gd name="connsiteX4" fmla="*/ 0 w 9144000"/>
              <a:gd name="connsiteY4" fmla="*/ 0 h 6795658"/>
              <a:gd name="connsiteX0" fmla="*/ 0 w 9144000"/>
              <a:gd name="connsiteY0" fmla="*/ 0 h 6978661"/>
              <a:gd name="connsiteX1" fmla="*/ 9144000 w 9144000"/>
              <a:gd name="connsiteY1" fmla="*/ 0 h 6978661"/>
              <a:gd name="connsiteX2" fmla="*/ 9127066 w 9144000"/>
              <a:gd name="connsiteY2" fmla="*/ 6087533 h 6978661"/>
              <a:gd name="connsiteX3" fmla="*/ 16933 w 9144000"/>
              <a:gd name="connsiteY3" fmla="*/ 6079067 h 6978661"/>
              <a:gd name="connsiteX4" fmla="*/ 0 w 9144000"/>
              <a:gd name="connsiteY4" fmla="*/ 0 h 6978661"/>
              <a:gd name="connsiteX0" fmla="*/ 0 w 9144000"/>
              <a:gd name="connsiteY0" fmla="*/ 0 h 6860242"/>
              <a:gd name="connsiteX1" fmla="*/ 9144000 w 9144000"/>
              <a:gd name="connsiteY1" fmla="*/ 0 h 6860242"/>
              <a:gd name="connsiteX2" fmla="*/ 9127066 w 9144000"/>
              <a:gd name="connsiteY2" fmla="*/ 6087533 h 6860242"/>
              <a:gd name="connsiteX3" fmla="*/ 16933 w 9144000"/>
              <a:gd name="connsiteY3" fmla="*/ 6079067 h 6860242"/>
              <a:gd name="connsiteX4" fmla="*/ 0 w 9144000"/>
              <a:gd name="connsiteY4" fmla="*/ 0 h 6860242"/>
              <a:gd name="connsiteX0" fmla="*/ 0 w 9144000"/>
              <a:gd name="connsiteY0" fmla="*/ 0 h 6834550"/>
              <a:gd name="connsiteX1" fmla="*/ 9144000 w 9144000"/>
              <a:gd name="connsiteY1" fmla="*/ 0 h 6834550"/>
              <a:gd name="connsiteX2" fmla="*/ 9127066 w 9144000"/>
              <a:gd name="connsiteY2" fmla="*/ 6087533 h 6834550"/>
              <a:gd name="connsiteX3" fmla="*/ 16933 w 9144000"/>
              <a:gd name="connsiteY3" fmla="*/ 6079067 h 6834550"/>
              <a:gd name="connsiteX4" fmla="*/ 0 w 9144000"/>
              <a:gd name="connsiteY4" fmla="*/ 0 h 6834550"/>
              <a:gd name="connsiteX0" fmla="*/ 0 w 9144000"/>
              <a:gd name="connsiteY0" fmla="*/ 0 h 6667499"/>
              <a:gd name="connsiteX1" fmla="*/ 9144000 w 9144000"/>
              <a:gd name="connsiteY1" fmla="*/ 0 h 6667499"/>
              <a:gd name="connsiteX2" fmla="*/ 9127066 w 9144000"/>
              <a:gd name="connsiteY2" fmla="*/ 6087533 h 6667499"/>
              <a:gd name="connsiteX3" fmla="*/ 16933 w 9144000"/>
              <a:gd name="connsiteY3" fmla="*/ 6079067 h 6667499"/>
              <a:gd name="connsiteX4" fmla="*/ 0 w 9144000"/>
              <a:gd name="connsiteY4" fmla="*/ 0 h 6667499"/>
              <a:gd name="connsiteX0" fmla="*/ 0 w 9161683"/>
              <a:gd name="connsiteY0" fmla="*/ 0 h 6667500"/>
              <a:gd name="connsiteX1" fmla="*/ 9144000 w 9161683"/>
              <a:gd name="connsiteY1" fmla="*/ 0 h 6667500"/>
              <a:gd name="connsiteX2" fmla="*/ 9160933 w 9161683"/>
              <a:gd name="connsiteY2" fmla="*/ 6087534 h 6667500"/>
              <a:gd name="connsiteX3" fmla="*/ 16933 w 9161683"/>
              <a:gd name="connsiteY3" fmla="*/ 6079067 h 6667500"/>
              <a:gd name="connsiteX4" fmla="*/ 0 w 9161683"/>
              <a:gd name="connsiteY4" fmla="*/ 0 h 6667500"/>
              <a:gd name="connsiteX0" fmla="*/ 34356 w 9196039"/>
              <a:gd name="connsiteY0" fmla="*/ 0 h 6667500"/>
              <a:gd name="connsiteX1" fmla="*/ 9178356 w 9196039"/>
              <a:gd name="connsiteY1" fmla="*/ 0 h 6667500"/>
              <a:gd name="connsiteX2" fmla="*/ 9195289 w 9196039"/>
              <a:gd name="connsiteY2" fmla="*/ 6087534 h 6667500"/>
              <a:gd name="connsiteX3" fmla="*/ 489 w 9196039"/>
              <a:gd name="connsiteY3" fmla="*/ 6079067 h 6667500"/>
              <a:gd name="connsiteX4" fmla="*/ 34356 w 9196039"/>
              <a:gd name="connsiteY4" fmla="*/ 0 h 666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6039" h="6667500">
                <a:moveTo>
                  <a:pt x="34356" y="0"/>
                </a:moveTo>
                <a:lnTo>
                  <a:pt x="9178356" y="0"/>
                </a:lnTo>
                <a:cubicBezTo>
                  <a:pt x="9172711" y="2029178"/>
                  <a:pt x="9200934" y="4058356"/>
                  <a:pt x="9195289" y="6087534"/>
                </a:cubicBezTo>
                <a:cubicBezTo>
                  <a:pt x="4606356" y="6858000"/>
                  <a:pt x="4580956" y="6866467"/>
                  <a:pt x="489" y="6079067"/>
                </a:cubicBezTo>
                <a:cubicBezTo>
                  <a:pt x="-5155" y="4052711"/>
                  <a:pt x="40000" y="2026356"/>
                  <a:pt x="34356" y="0"/>
                </a:cubicBezTo>
                <a:close/>
              </a:path>
            </a:pathLst>
          </a:custGeom>
          <a:solidFill>
            <a:schemeClr val="tx1">
              <a:lumMod val="7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Rectangle 1"/>
          <p:cNvSpPr/>
          <p:nvPr userDrawn="1"/>
        </p:nvSpPr>
        <p:spPr>
          <a:xfrm>
            <a:off x="1" y="6155475"/>
            <a:ext cx="1474869" cy="702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6F74-C40E-2447-A4E7-B239276283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559603" y="2923840"/>
            <a:ext cx="8005953" cy="1563943"/>
          </a:xfrm>
        </p:spPr>
        <p:txBody>
          <a:bodyPr>
            <a:normAutofit/>
          </a:bodyPr>
          <a:lstStyle>
            <a:lvl1pPr marL="0" indent="0" algn="ctr">
              <a:buNone/>
              <a:defRPr sz="45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b="1" dirty="0"/>
              <a:t>Click to edit</a:t>
            </a:r>
            <a:br>
              <a:rPr lang="en-US" b="1" dirty="0"/>
            </a:br>
            <a:r>
              <a:rPr lang="en-US" b="1" dirty="0"/>
              <a:t>Master title style</a:t>
            </a:r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559603" y="4919139"/>
            <a:ext cx="8005953" cy="53088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Click to edit Master subtitle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48685" y="6304429"/>
            <a:ext cx="8839197" cy="450917"/>
            <a:chOff x="148686" y="6287625"/>
            <a:chExt cx="8504654" cy="433851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686" y="6287625"/>
              <a:ext cx="1076554" cy="4338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5267" y="6344340"/>
              <a:ext cx="333238" cy="32042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9062" y="6330140"/>
              <a:ext cx="1046463" cy="34882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24677" y="6323603"/>
              <a:ext cx="978052" cy="36189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84774" y="6369005"/>
              <a:ext cx="781990" cy="27109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3653" y="6393526"/>
              <a:ext cx="1237501" cy="22204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7284" y="6331204"/>
              <a:ext cx="1396056" cy="346692"/>
            </a:xfrm>
            <a:prstGeom prst="rect">
              <a:avLst/>
            </a:prstGeom>
          </p:spPr>
        </p:pic>
      </p:grp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4067" y="277178"/>
            <a:ext cx="2096558" cy="78146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030" y="324470"/>
            <a:ext cx="2443974" cy="73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84"/>
          <p:cNvSpPr>
            <a:spLocks/>
          </p:cNvSpPr>
          <p:nvPr/>
        </p:nvSpPr>
        <p:spPr bwMode="auto">
          <a:xfrm flipH="1">
            <a:off x="8189913" y="6323018"/>
            <a:ext cx="349250" cy="534987"/>
          </a:xfrm>
          <a:custGeom>
            <a:avLst/>
            <a:gdLst>
              <a:gd name="T0" fmla="*/ 0 w 638"/>
              <a:gd name="T1" fmla="*/ 0 h 1194"/>
              <a:gd name="T2" fmla="*/ 38 w 638"/>
              <a:gd name="T3" fmla="*/ 110 h 1194"/>
              <a:gd name="T4" fmla="*/ 78 w 638"/>
              <a:gd name="T5" fmla="*/ 216 h 1194"/>
              <a:gd name="T6" fmla="*/ 106 w 638"/>
              <a:gd name="T7" fmla="*/ 304 h 1194"/>
              <a:gd name="T8" fmla="*/ 136 w 638"/>
              <a:gd name="T9" fmla="*/ 398 h 1194"/>
              <a:gd name="T10" fmla="*/ 164 w 638"/>
              <a:gd name="T11" fmla="*/ 506 h 1194"/>
              <a:gd name="T12" fmla="*/ 206 w 638"/>
              <a:gd name="T13" fmla="*/ 672 h 1194"/>
              <a:gd name="T14" fmla="*/ 236 w 638"/>
              <a:gd name="T15" fmla="*/ 788 h 1194"/>
              <a:gd name="T16" fmla="*/ 272 w 638"/>
              <a:gd name="T17" fmla="*/ 990 h 1194"/>
              <a:gd name="T18" fmla="*/ 286 w 638"/>
              <a:gd name="T19" fmla="*/ 1086 h 1194"/>
              <a:gd name="T20" fmla="*/ 302 w 638"/>
              <a:gd name="T21" fmla="*/ 1194 h 1194"/>
              <a:gd name="T22" fmla="*/ 638 w 638"/>
              <a:gd name="T23" fmla="*/ 1194 h 1194"/>
              <a:gd name="T24" fmla="*/ 624 w 638"/>
              <a:gd name="T25" fmla="*/ 1142 h 1194"/>
              <a:gd name="T26" fmla="*/ 598 w 638"/>
              <a:gd name="T27" fmla="*/ 1060 h 1194"/>
              <a:gd name="T28" fmla="*/ 572 w 638"/>
              <a:gd name="T29" fmla="*/ 980 h 1194"/>
              <a:gd name="T30" fmla="*/ 548 w 638"/>
              <a:gd name="T31" fmla="*/ 912 h 1194"/>
              <a:gd name="T32" fmla="*/ 494 w 638"/>
              <a:gd name="T33" fmla="*/ 784 h 1194"/>
              <a:gd name="T34" fmla="*/ 456 w 638"/>
              <a:gd name="T35" fmla="*/ 698 h 1194"/>
              <a:gd name="T36" fmla="*/ 424 w 638"/>
              <a:gd name="T37" fmla="*/ 626 h 1194"/>
              <a:gd name="T38" fmla="*/ 378 w 638"/>
              <a:gd name="T39" fmla="*/ 532 h 1194"/>
              <a:gd name="T40" fmla="*/ 340 w 638"/>
              <a:gd name="T41" fmla="*/ 470 h 1194"/>
              <a:gd name="T42" fmla="*/ 306 w 638"/>
              <a:gd name="T43" fmla="*/ 414 h 1194"/>
              <a:gd name="T44" fmla="*/ 268 w 638"/>
              <a:gd name="T45" fmla="*/ 342 h 1194"/>
              <a:gd name="T46" fmla="*/ 228 w 638"/>
              <a:gd name="T47" fmla="*/ 286 h 1194"/>
              <a:gd name="T48" fmla="*/ 174 w 638"/>
              <a:gd name="T49" fmla="*/ 210 h 1194"/>
              <a:gd name="T50" fmla="*/ 122 w 638"/>
              <a:gd name="T51" fmla="*/ 140 h 1194"/>
              <a:gd name="T52" fmla="*/ 58 w 638"/>
              <a:gd name="T53" fmla="*/ 52 h 1194"/>
              <a:gd name="T54" fmla="*/ 30 w 638"/>
              <a:gd name="T55" fmla="*/ 20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21F43"/>
              </a:solidFill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51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448 w 448"/>
              <a:gd name="T1" fmla="*/ 372 h 372"/>
              <a:gd name="T2" fmla="*/ 388 w 448"/>
              <a:gd name="T3" fmla="*/ 302 h 372"/>
              <a:gd name="T4" fmla="*/ 280 w 448"/>
              <a:gd name="T5" fmla="*/ 208 h 372"/>
              <a:gd name="T6" fmla="*/ 210 w 448"/>
              <a:gd name="T7" fmla="*/ 142 h 372"/>
              <a:gd name="T8" fmla="*/ 140 w 448"/>
              <a:gd name="T9" fmla="*/ 94 h 372"/>
              <a:gd name="T10" fmla="*/ 64 w 448"/>
              <a:gd name="T11" fmla="*/ 44 h 372"/>
              <a:gd name="T12" fmla="*/ 0 w 448"/>
              <a:gd name="T13" fmla="*/ 0 h 372"/>
              <a:gd name="T14" fmla="*/ 280 w 448"/>
              <a:gd name="T15" fmla="*/ 0 h 372"/>
              <a:gd name="T16" fmla="*/ 300 w 448"/>
              <a:gd name="T17" fmla="*/ 36 h 372"/>
              <a:gd name="T18" fmla="*/ 324 w 448"/>
              <a:gd name="T19" fmla="*/ 82 h 372"/>
              <a:gd name="T20" fmla="*/ 346 w 448"/>
              <a:gd name="T21" fmla="*/ 134 h 372"/>
              <a:gd name="T22" fmla="*/ 378 w 448"/>
              <a:gd name="T23" fmla="*/ 206 h 372"/>
              <a:gd name="T24" fmla="*/ 408 w 448"/>
              <a:gd name="T25" fmla="*/ 264 h 372"/>
              <a:gd name="T26" fmla="*/ 434 w 448"/>
              <a:gd name="T27" fmla="*/ 334 h 372"/>
              <a:gd name="T28" fmla="*/ 448 w 448"/>
              <a:gd name="T29" fmla="*/ 372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21F43"/>
              </a:solidFill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91" y="301625"/>
            <a:ext cx="8461375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42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5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825" b="0" smtClean="0">
                <a:solidFill>
                  <a:srgbClr val="7F7F7F"/>
                </a:solidFill>
                <a:latin typeface="Arial"/>
                <a:ea typeface="+mn-ea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782E16-99D3-D743-B442-BEC2B47D571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2055" name="TextBox 7"/>
          <p:cNvSpPr txBox="1">
            <a:spLocks noChangeArrowheads="1"/>
          </p:cNvSpPr>
          <p:nvPr/>
        </p:nvSpPr>
        <p:spPr bwMode="auto">
          <a:xfrm>
            <a:off x="8683626" y="6207126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021F4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5"/>
            <a:ext cx="5707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smtClean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Arial"/>
              </a:rPr>
              <a:t>Footer</a:t>
            </a:r>
            <a:endParaRPr lang="en-US" dirty="0">
              <a:latin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35063" y="6292128"/>
            <a:ext cx="1328150" cy="4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48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 cap="none">
          <a:solidFill>
            <a:schemeClr val="tx1"/>
          </a:solidFill>
          <a:latin typeface="+mn-lt"/>
          <a:ea typeface="ＭＳ Ｐゴシック" charset="0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9pPr>
    </p:titleStyle>
    <p:bodyStyle>
      <a:lvl1pPr algn="l" rtl="0" eaLnBrk="0" fontAlgn="base" hangingPunct="0">
        <a:lnSpc>
          <a:spcPct val="150000"/>
        </a:lnSpc>
        <a:spcBef>
          <a:spcPts val="135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ＭＳ Ｐゴシック" charset="0"/>
          <a:cs typeface="Arial"/>
        </a:defRPr>
      </a:lvl1pPr>
      <a:lvl2pPr marL="214313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ＭＳ Ｐゴシック" charset="0"/>
          <a:cs typeface="Arial"/>
        </a:defRPr>
      </a:lvl2pPr>
      <a:lvl3pPr marL="214313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ＭＳ Ｐゴシック" charset="0"/>
          <a:cs typeface="Arial"/>
        </a:defRPr>
      </a:lvl3pPr>
      <a:lvl4pPr marL="623888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ＭＳ Ｐゴシック" charset="0"/>
          <a:cs typeface="Arial"/>
        </a:defRPr>
      </a:lvl4pPr>
      <a:lvl5pPr marL="897731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ＭＳ Ｐゴシック" charset="0"/>
          <a:cs typeface="Arial"/>
        </a:defRPr>
      </a:lvl5pPr>
      <a:lvl6pPr marL="377190" indent="-17145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35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2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2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6B245-49C1-439F-B836-C8BDBB9597F8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lifornia Russian River less glare (iStock, used in 11-16 e-appeal)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0" t="8639" r="15934" b="84"/>
          <a:stretch/>
        </p:blipFill>
        <p:spPr>
          <a:xfrm>
            <a:off x="-1" y="0"/>
            <a:ext cx="9144001" cy="52290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C23062-3422-46D4-9969-1703DF1D25DC}"/>
              </a:ext>
            </a:extLst>
          </p:cNvPr>
          <p:cNvSpPr/>
          <p:nvPr/>
        </p:nvSpPr>
        <p:spPr>
          <a:xfrm>
            <a:off x="0" y="0"/>
            <a:ext cx="9144000" cy="5229070"/>
          </a:xfrm>
          <a:prstGeom prst="rect">
            <a:avLst/>
          </a:prstGeom>
          <a:solidFill>
            <a:srgbClr val="2E8BC2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BBD960-811A-4349-8E08-9A5494EBF08F}"/>
              </a:ext>
            </a:extLst>
          </p:cNvPr>
          <p:cNvSpPr txBox="1"/>
          <p:nvPr/>
        </p:nvSpPr>
        <p:spPr>
          <a:xfrm>
            <a:off x="214425" y="1284549"/>
            <a:ext cx="9222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schemeClr val="bg1"/>
                </a:solidFill>
                <a:latin typeface="Proxima Nova"/>
                <a:cs typeface="Arial" panose="020B0604020202020204" pitchFamily="34" charset="0"/>
              </a:rPr>
              <a:t>Pacific Institute </a:t>
            </a:r>
            <a:br>
              <a:rPr lang="en-US" sz="4000" b="1" dirty="0">
                <a:solidFill>
                  <a:schemeClr val="bg1"/>
                </a:solidFill>
                <a:latin typeface="Proxima Nova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Proxima Nova"/>
                <a:cs typeface="Arial" panose="020B0604020202020204" pitchFamily="34" charset="0"/>
              </a:rPr>
              <a:t>Financial Summary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214425" y="5540188"/>
            <a:ext cx="1762292" cy="11430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9D22F9-2341-4BEC-99D0-12C48607AFE8}"/>
              </a:ext>
            </a:extLst>
          </p:cNvPr>
          <p:cNvSpPr txBox="1"/>
          <p:nvPr/>
        </p:nvSpPr>
        <p:spPr>
          <a:xfrm>
            <a:off x="287696" y="4062010"/>
            <a:ext cx="8853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bg1"/>
                </a:solidFill>
                <a:latin typeface="Proxima Nova"/>
              </a:rPr>
              <a:t>Prepared for PI Board of Directors</a:t>
            </a:r>
            <a:br>
              <a:rPr lang="en-US" sz="3200" dirty="0"/>
            </a:br>
            <a:r>
              <a:rPr lang="en-US" sz="2800" dirty="0">
                <a:solidFill>
                  <a:schemeClr val="bg1"/>
                </a:solidFill>
                <a:latin typeface="Proxima Nova N7"/>
              </a:rPr>
              <a:t>September 19, 2018</a:t>
            </a:r>
          </a:p>
        </p:txBody>
      </p:sp>
    </p:spTree>
    <p:extLst>
      <p:ext uri="{BB962C8B-B14F-4D97-AF65-F5344CB8AC3E}">
        <p14:creationId xmlns:p14="http://schemas.microsoft.com/office/powerpoint/2010/main" val="3117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892423"/>
              </p:ext>
            </p:extLst>
          </p:nvPr>
        </p:nvGraphicFramePr>
        <p:xfrm>
          <a:off x="2171701" y="400042"/>
          <a:ext cx="4791073" cy="5576896"/>
        </p:xfrm>
        <a:graphic>
          <a:graphicData uri="http://schemas.openxmlformats.org/drawingml/2006/table">
            <a:tbl>
              <a:tblPr/>
              <a:tblGrid>
                <a:gridCol w="251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04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071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PI Financial Dashboard - Board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83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As of August 31, 2018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6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Indicator  ($ in 000s)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Actual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Target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Thru Q2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Surplus/deficit</a:t>
                      </a:r>
                    </a:p>
                  </a:txBody>
                  <a:tcPr marL="7513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Projected 2018</a:t>
                      </a:r>
                    </a:p>
                  </a:txBody>
                  <a:tcPr marL="135228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169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Conservative Projection</a:t>
                      </a:r>
                    </a:p>
                  </a:txBody>
                  <a:tcPr marL="135228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(182)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YTD </a:t>
                      </a:r>
                    </a:p>
                  </a:txBody>
                  <a:tcPr marL="135228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(311)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(125)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(273)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Income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Weighted Projection 2018</a:t>
                      </a:r>
                    </a:p>
                  </a:txBody>
                  <a:tcPr marL="135228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2,713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2,360 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2,618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Conservative Projection</a:t>
                      </a:r>
                    </a:p>
                  </a:txBody>
                  <a:tcPr marL="135228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2,362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YTD </a:t>
                      </a:r>
                    </a:p>
                  </a:txBody>
                  <a:tcPr marL="135228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1,322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1,449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941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Unrestricted Income  </a:t>
                      </a:r>
                    </a:p>
                  </a:txBody>
                  <a:tcPr marL="7513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Projected 2018</a:t>
                      </a:r>
                    </a:p>
                  </a:txBody>
                  <a:tcPr marL="135228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401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402 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402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Conservative Projection</a:t>
                      </a:r>
                    </a:p>
                  </a:txBody>
                  <a:tcPr marL="135228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367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YTD </a:t>
                      </a:r>
                    </a:p>
                  </a:txBody>
                  <a:tcPr marL="135228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185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164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New income vs. budget 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Projected 2018</a:t>
                      </a:r>
                    </a:p>
                  </a:txBody>
                  <a:tcPr marL="135228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265 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YTD </a:t>
                      </a:r>
                    </a:p>
                  </a:txBody>
                  <a:tcPr marL="135228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 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Expenses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YTD </a:t>
                      </a:r>
                    </a:p>
                  </a:txBody>
                  <a:tcPr marL="135228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1,632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1,574 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1,214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35228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Balance Sheet</a:t>
                      </a:r>
                    </a:p>
                  </a:txBody>
                  <a:tcPr marL="7513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Unrestricted Net Assets (URNA)</a:t>
                      </a:r>
                    </a:p>
                  </a:txBody>
                  <a:tcPr marL="135228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319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645 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Key Metrics</a:t>
                      </a:r>
                    </a:p>
                  </a:txBody>
                  <a:tcPr marL="7513" marR="7513" marT="75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Operating Reserves (Months)</a:t>
                      </a:r>
                    </a:p>
                  </a:txBody>
                  <a:tcPr marL="135228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3+? 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 </a:t>
                      </a:r>
                    </a:p>
                  </a:txBody>
                  <a:tcPr marL="7513" marR="7513" marT="751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22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Liquidity (Months)</a:t>
                      </a:r>
                    </a:p>
                  </a:txBody>
                  <a:tcPr marL="135228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2.5 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1-3?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 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1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All Staff Utilization Rate (Q1-Q2)</a:t>
                      </a:r>
                    </a:p>
                  </a:txBody>
                  <a:tcPr marL="135228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62%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60%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62%</a:t>
                      </a:r>
                    </a:p>
                  </a:txBody>
                  <a:tcPr marL="7513" marR="7513" marT="75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031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255012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5" y="363732"/>
            <a:ext cx="835135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8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Cash Balance Projections </a:t>
            </a:r>
            <a:br>
              <a:rPr lang="en-US" sz="38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</a:b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As of August 31, 2018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D96645-9D8A-49D7-BC64-7F88536A3220}"/>
              </a:ext>
            </a:extLst>
          </p:cNvPr>
          <p:cNvSpPr txBox="1"/>
          <p:nvPr/>
        </p:nvSpPr>
        <p:spPr>
          <a:xfrm>
            <a:off x="286689" y="1621615"/>
            <a:ext cx="8599924" cy="2005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dirty="0"/>
          </a:p>
          <a:p>
            <a:endParaRPr lang="en-US" sz="2400" dirty="0"/>
          </a:p>
          <a:p>
            <a:r>
              <a:rPr lang="en-US" sz="2400" dirty="0"/>
              <a:t> </a:t>
            </a:r>
          </a:p>
          <a:p>
            <a:pPr>
              <a:spcAft>
                <a:spcPts val="1000"/>
              </a:spcAft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0EE68F0-1DE1-4959-AB90-03FA973ED2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386687"/>
              </p:ext>
            </p:extLst>
          </p:nvPr>
        </p:nvGraphicFramePr>
        <p:xfrm>
          <a:off x="919162" y="1819275"/>
          <a:ext cx="7305675" cy="375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7947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255012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5" y="382782"/>
            <a:ext cx="835135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Income Summary</a:t>
            </a:r>
            <a:br>
              <a:rPr lang="en-US" sz="3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</a:b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As of August 31, 2018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D96645-9D8A-49D7-BC64-7F88536A3220}"/>
              </a:ext>
            </a:extLst>
          </p:cNvPr>
          <p:cNvSpPr txBox="1"/>
          <p:nvPr/>
        </p:nvSpPr>
        <p:spPr>
          <a:xfrm>
            <a:off x="286689" y="1621615"/>
            <a:ext cx="84893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				</a:t>
            </a:r>
            <a:r>
              <a:rPr lang="en-US" sz="2400" dirty="0"/>
              <a:t>	</a:t>
            </a:r>
            <a:r>
              <a:rPr lang="en-US" sz="2400" b="1" dirty="0"/>
              <a:t>Weighted </a:t>
            </a:r>
          </a:p>
          <a:p>
            <a:r>
              <a:rPr lang="en-US" sz="2400" b="1" dirty="0"/>
              <a:t>					Projection	Conservative </a:t>
            </a:r>
          </a:p>
          <a:p>
            <a:r>
              <a:rPr lang="en-US" sz="2400" b="1" dirty="0"/>
              <a:t>			 To Date 	(Sep-Dec)	Projection</a:t>
            </a:r>
            <a:endParaRPr lang="en-US" sz="2400" dirty="0"/>
          </a:p>
          <a:p>
            <a:r>
              <a:rPr lang="en-US" sz="2400" dirty="0"/>
              <a:t>Awarded/Assured	1,303,046	    537,969	    537,969</a:t>
            </a:r>
          </a:p>
          <a:p>
            <a:r>
              <a:rPr lang="en-US" sz="2400" dirty="0"/>
              <a:t>Probable (80%)			    501,067	    375,800	</a:t>
            </a:r>
          </a:p>
          <a:p>
            <a:r>
              <a:rPr lang="en-US" sz="2400" dirty="0"/>
              <a:t>Possible (40%)				    290,667	    145,334	</a:t>
            </a:r>
          </a:p>
          <a:p>
            <a:r>
              <a:rPr lang="en-US" sz="2400" dirty="0"/>
              <a:t>Potential (20%)			      80,000		   0	</a:t>
            </a:r>
          </a:p>
          <a:p>
            <a:r>
              <a:rPr lang="en-US" sz="2400" b="1" dirty="0"/>
              <a:t>Total</a:t>
            </a:r>
            <a:r>
              <a:rPr lang="en-US" sz="2400" dirty="0"/>
              <a:t>					</a:t>
            </a:r>
            <a:r>
              <a:rPr lang="en-US" sz="2400" b="1" dirty="0"/>
              <a:t>2,712,749	 2,362,149</a:t>
            </a:r>
          </a:p>
          <a:p>
            <a:endParaRPr lang="en-US" sz="2400" b="1" dirty="0"/>
          </a:p>
          <a:p>
            <a:endParaRPr lang="en-US" sz="2400" dirty="0"/>
          </a:p>
          <a:p>
            <a:r>
              <a:rPr lang="en-US" sz="2400" dirty="0"/>
              <a:t>Target = $2,544,000 (estimated expenses)	</a:t>
            </a:r>
          </a:p>
        </p:txBody>
      </p:sp>
    </p:spTree>
    <p:extLst>
      <p:ext uri="{BB962C8B-B14F-4D97-AF65-F5344CB8AC3E}">
        <p14:creationId xmlns:p14="http://schemas.microsoft.com/office/powerpoint/2010/main" val="1059535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255012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5" y="478032"/>
            <a:ext cx="835135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Income Pipeline</a:t>
            </a:r>
            <a:br>
              <a:rPr lang="en-US" sz="3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</a:b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Sep-Dec 2018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308E10-3516-487A-BCB3-D3E49223EA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370036"/>
              </p:ext>
            </p:extLst>
          </p:nvPr>
        </p:nvGraphicFramePr>
        <p:xfrm>
          <a:off x="367988" y="1704224"/>
          <a:ext cx="4140202" cy="3025140"/>
        </p:xfrm>
        <a:graphic>
          <a:graphicData uri="http://schemas.openxmlformats.org/drawingml/2006/table">
            <a:tbl>
              <a:tblPr/>
              <a:tblGrid>
                <a:gridCol w="1643439">
                  <a:extLst>
                    <a:ext uri="{9D8B030D-6E8A-4147-A177-3AD203B41FA5}">
                      <a16:colId xmlns:a16="http://schemas.microsoft.com/office/drawing/2014/main" val="565450602"/>
                    </a:ext>
                  </a:extLst>
                </a:gridCol>
                <a:gridCol w="853324">
                  <a:extLst>
                    <a:ext uri="{9D8B030D-6E8A-4147-A177-3AD203B41FA5}">
                      <a16:colId xmlns:a16="http://schemas.microsoft.com/office/drawing/2014/main" val="2180828551"/>
                    </a:ext>
                  </a:extLst>
                </a:gridCol>
                <a:gridCol w="435401">
                  <a:extLst>
                    <a:ext uri="{9D8B030D-6E8A-4147-A177-3AD203B41FA5}">
                      <a16:colId xmlns:a16="http://schemas.microsoft.com/office/drawing/2014/main" val="2777484268"/>
                    </a:ext>
                  </a:extLst>
                </a:gridCol>
                <a:gridCol w="62306">
                  <a:extLst>
                    <a:ext uri="{9D8B030D-6E8A-4147-A177-3AD203B41FA5}">
                      <a16:colId xmlns:a16="http://schemas.microsoft.com/office/drawing/2014/main" val="4142285444"/>
                    </a:ext>
                  </a:extLst>
                </a:gridCol>
                <a:gridCol w="1145732">
                  <a:extLst>
                    <a:ext uri="{9D8B030D-6E8A-4147-A177-3AD203B41FA5}">
                      <a16:colId xmlns:a16="http://schemas.microsoft.com/office/drawing/2014/main" val="3865300243"/>
                    </a:ext>
                  </a:extLst>
                </a:gridCol>
              </a:tblGrid>
              <a:tr h="238125">
                <a:tc gridSpan="3"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771201"/>
                  </a:ext>
                </a:extLst>
              </a:tr>
              <a:tr h="242686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Weighted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339029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Probable (@80%)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285738"/>
                  </a:ext>
                </a:extLst>
              </a:tr>
              <a:tr h="1905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DONATIONS (projected)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181,600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191274"/>
                  </a:ext>
                </a:extLst>
              </a:tr>
              <a:tr h="1905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 Human Settlements Prog.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571688"/>
                  </a:ext>
                </a:extLst>
              </a:tr>
              <a:tr h="1905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 Council on Science &amp; Tech.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315063"/>
                  </a:ext>
                </a:extLst>
              </a:tr>
              <a:tr h="20002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Int'l Water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Mgmt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8232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Leonardo DiCaprio Fdn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5525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Pisces Foundation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05611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Walton Family Foundation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75542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3735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Probable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501,067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222966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3FB95F8-6000-416E-9A20-385BA77DE0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84139"/>
              </p:ext>
            </p:extLst>
          </p:nvPr>
        </p:nvGraphicFramePr>
        <p:xfrm>
          <a:off x="4867274" y="1489681"/>
          <a:ext cx="3908738" cy="4560570"/>
        </p:xfrm>
        <a:graphic>
          <a:graphicData uri="http://schemas.openxmlformats.org/drawingml/2006/table">
            <a:tbl>
              <a:tblPr/>
              <a:tblGrid>
                <a:gridCol w="3004867">
                  <a:extLst>
                    <a:ext uri="{9D8B030D-6E8A-4147-A177-3AD203B41FA5}">
                      <a16:colId xmlns:a16="http://schemas.microsoft.com/office/drawing/2014/main" val="1549126324"/>
                    </a:ext>
                  </a:extLst>
                </a:gridCol>
                <a:gridCol w="903871">
                  <a:extLst>
                    <a:ext uri="{9D8B030D-6E8A-4147-A177-3AD203B41FA5}">
                      <a16:colId xmlns:a16="http://schemas.microsoft.com/office/drawing/2014/main" val="110467439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Weighted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0280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(@40%)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4303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Gordon &amp; Betty Moore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3889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Wm &amp; Flora Hewlett Fdn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21004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Berwind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Foundation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95219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Berwind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Foundation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2252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Kohler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5973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Cynthia &amp; George Mitchell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72082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Goldsmith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10266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Woodard &amp; Curran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7198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Audubon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3816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Possible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290,667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74793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28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Potential (@20%)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6571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Gordon and Betty Moore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8088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TBD (Public Water Mgmt DB)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2133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Coca-Cola Foundation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2394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Potential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447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1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255012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5" y="478032"/>
            <a:ext cx="8351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Finance Committee Goals: Q4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D96645-9D8A-49D7-BC64-7F88536A3220}"/>
              </a:ext>
            </a:extLst>
          </p:cNvPr>
          <p:cNvSpPr txBox="1"/>
          <p:nvPr/>
        </p:nvSpPr>
        <p:spPr>
          <a:xfrm>
            <a:off x="286689" y="1621615"/>
            <a:ext cx="8489321" cy="3883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Continue to update Dashboard, monitor income/cash balance progress, recommend any corrective action if necessary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Recommend operating reserve policy and target to board in Dec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 with staff on creation of 2018 budget (to be approved by board in Dec)</a:t>
            </a:r>
            <a:endParaRPr lang="en-US" dirty="0"/>
          </a:p>
          <a:p>
            <a:pPr>
              <a:spcAft>
                <a:spcPts val="1000"/>
              </a:spcAft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804012"/>
      </p:ext>
    </p:extLst>
  </p:cSld>
  <p:clrMapOvr>
    <a:masterClrMapping/>
  </p:clrMapOvr>
</p:sld>
</file>

<file path=ppt/theme/theme1.xml><?xml version="1.0" encoding="utf-8"?>
<a:theme xmlns:a="http://schemas.openxmlformats.org/drawingml/2006/main" name="Agenda Slide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5468</TotalTime>
  <Words>501</Words>
  <Application>Microsoft Office PowerPoint</Application>
  <PresentationFormat>On-screen Show (4:3)</PresentationFormat>
  <Paragraphs>193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ＭＳ Ｐゴシック</vt:lpstr>
      <vt:lpstr>Andes ExtraLight</vt:lpstr>
      <vt:lpstr>Arial</vt:lpstr>
      <vt:lpstr>Arial Black</vt:lpstr>
      <vt:lpstr>Calibri</vt:lpstr>
      <vt:lpstr>Calibri Light</vt:lpstr>
      <vt:lpstr>Proxima Nova</vt:lpstr>
      <vt:lpstr>Proxima Nova N7</vt:lpstr>
      <vt:lpstr>Times New Roman</vt:lpstr>
      <vt:lpstr>Trebuchet MS</vt:lpstr>
      <vt:lpstr>Agenda Slide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Abbey Warner</dc:creator>
  <cp:lastModifiedBy>Pete Stanga</cp:lastModifiedBy>
  <cp:revision>465</cp:revision>
  <cp:lastPrinted>2018-09-18T22:11:41Z</cp:lastPrinted>
  <dcterms:created xsi:type="dcterms:W3CDTF">2017-10-19T18:46:38Z</dcterms:created>
  <dcterms:modified xsi:type="dcterms:W3CDTF">2018-09-19T16:49:46Z</dcterms:modified>
</cp:coreProperties>
</file>