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1" r:id="rId2"/>
    <p:sldId id="361" r:id="rId3"/>
    <p:sldId id="364" r:id="rId4"/>
    <p:sldId id="370" r:id="rId5"/>
    <p:sldId id="371" r:id="rId6"/>
    <p:sldId id="369" r:id="rId7"/>
    <p:sldId id="281" r:id="rId8"/>
    <p:sldId id="356" r:id="rId9"/>
    <p:sldId id="358" r:id="rId10"/>
    <p:sldId id="367" r:id="rId11"/>
    <p:sldId id="3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ula Luu" initials="PL" lastIdx="1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3C36"/>
    <a:srgbClr val="CE5018"/>
    <a:srgbClr val="0175B7"/>
    <a:srgbClr val="817B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2" autoAdjust="0"/>
    <p:restoredTop sz="93615" autoAdjust="0"/>
  </p:normalViewPr>
  <p:slideViewPr>
    <p:cSldViewPr>
      <p:cViewPr varScale="1">
        <p:scale>
          <a:sx n="63" d="100"/>
          <a:sy n="63" d="100"/>
        </p:scale>
        <p:origin x="744" y="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70FCE-43DE-4BB5-B2C6-F217056B623D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6AB4CF-6322-4015-B9C9-597A6B070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576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98CC4-E772-414D-9A97-982AA86EABF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2355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98CC4-E772-414D-9A97-982AA86EABF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293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98CC4-E772-414D-9A97-982AA86EABF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3823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198CC4-E772-414D-9A97-982AA86EABF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3978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829C-B111-4E94-8553-CDC490292A17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D8A12-CF92-48F5-B460-53123E5DF98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6187751"/>
            <a:ext cx="964665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452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829C-B111-4E94-8553-CDC490292A17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D8A12-CF92-48F5-B460-53123E5DF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966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829C-B111-4E94-8553-CDC490292A17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D8A12-CF92-48F5-B460-53123E5DF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898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829C-B111-4E94-8553-CDC490292A17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D8A12-CF92-48F5-B460-53123E5DF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787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829C-B111-4E94-8553-CDC490292A17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D8A12-CF92-48F5-B460-53123E5DF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928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829C-B111-4E94-8553-CDC490292A17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D8A12-CF92-48F5-B460-53123E5DF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452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829C-B111-4E94-8553-CDC490292A17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D8A12-CF92-48F5-B460-53123E5DF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296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829C-B111-4E94-8553-CDC490292A17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D8A12-CF92-48F5-B460-53123E5DF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731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829C-B111-4E94-8553-CDC490292A17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D8A12-CF92-48F5-B460-53123E5DF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80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829C-B111-4E94-8553-CDC490292A17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D8A12-CF92-48F5-B460-53123E5DF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209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829C-B111-4E94-8553-CDC490292A17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D8A12-CF92-48F5-B460-53123E5DF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472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B829C-B111-4E94-8553-CDC490292A17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D8A12-CF92-48F5-B460-53123E5DF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716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826" y="-32657"/>
            <a:ext cx="9189826" cy="5399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8785"/>
            <a:ext cx="8663887" cy="1143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President’s Report: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Pacific Institute Q3 2018 Board Meeting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767" y="5299226"/>
            <a:ext cx="65205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Jason Morrison, President</a:t>
            </a:r>
          </a:p>
          <a:p>
            <a:r>
              <a:rPr lang="en-US" sz="2400" dirty="0"/>
              <a:t>Pacific Institute</a:t>
            </a:r>
          </a:p>
          <a:p>
            <a:r>
              <a:rPr lang="en-US" sz="2400" dirty="0"/>
              <a:t>September 19, 2018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5730451"/>
            <a:ext cx="1574265" cy="99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6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9727C38-1898-43F8-A340-2BDFDC13584B}"/>
              </a:ext>
            </a:extLst>
          </p:cNvPr>
          <p:cNvSpPr/>
          <p:nvPr/>
        </p:nvSpPr>
        <p:spPr>
          <a:xfrm>
            <a:off x="0" y="-1797"/>
            <a:ext cx="9144000" cy="730186"/>
          </a:xfrm>
          <a:prstGeom prst="rect">
            <a:avLst/>
          </a:prstGeom>
          <a:solidFill>
            <a:srgbClr val="2E8B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193CB2-F00B-49DA-AAF7-83D17B27C23B}"/>
              </a:ext>
            </a:extLst>
          </p:cNvPr>
          <p:cNvSpPr txBox="1"/>
          <p:nvPr/>
        </p:nvSpPr>
        <p:spPr>
          <a:xfrm>
            <a:off x="86001" y="67438"/>
            <a:ext cx="898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prstClr val="white"/>
                </a:solidFill>
                <a:latin typeface="Proxima Nova"/>
                <a:cs typeface="Arial" panose="020B0604020202020204" pitchFamily="34" charset="0"/>
              </a:rPr>
              <a:t>Publications Since June 2018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7D6593-69B1-4DAB-8B80-9B061BBB2B9D}"/>
              </a:ext>
            </a:extLst>
          </p:cNvPr>
          <p:cNvSpPr txBox="1"/>
          <p:nvPr/>
        </p:nvSpPr>
        <p:spPr>
          <a:xfrm>
            <a:off x="304800" y="990600"/>
            <a:ext cx="5867400" cy="5678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Stormwater Capture Opportunities in California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United Nations SDG 6 Synthesis Report 2018 on Water and Sanitation (Pacific Institute/CEO Water Mandate chapter contributor)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Measuring Progress Toward Universal Access to Water and Sanitation in California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Water Security, Conflict, and Migration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Integrating Water Efficiency into Long-Term Demand Forecasts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Transitions to Freshwater Sustainability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407C97-4218-41E1-9B07-5E7A0B60C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6074" y="614486"/>
            <a:ext cx="2286001" cy="30055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0D0471-8478-4010-96AE-8D4C25624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9413" y="3851578"/>
            <a:ext cx="2262662" cy="293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965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9727C38-1898-43F8-A340-2BDFDC13584B}"/>
              </a:ext>
            </a:extLst>
          </p:cNvPr>
          <p:cNvSpPr/>
          <p:nvPr/>
        </p:nvSpPr>
        <p:spPr>
          <a:xfrm>
            <a:off x="0" y="-1797"/>
            <a:ext cx="9144000" cy="730186"/>
          </a:xfrm>
          <a:prstGeom prst="rect">
            <a:avLst/>
          </a:prstGeom>
          <a:solidFill>
            <a:srgbClr val="2E8B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193CB2-F00B-49DA-AAF7-83D17B27C23B}"/>
              </a:ext>
            </a:extLst>
          </p:cNvPr>
          <p:cNvSpPr txBox="1"/>
          <p:nvPr/>
        </p:nvSpPr>
        <p:spPr>
          <a:xfrm>
            <a:off x="86001" y="67438"/>
            <a:ext cx="898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prstClr val="white"/>
                </a:solidFill>
                <a:latin typeface="Proxima Nova"/>
                <a:cs typeface="Arial" panose="020B0604020202020204" pitchFamily="34" charset="0"/>
              </a:rPr>
              <a:t>New Pacific Institute Hires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7D6593-69B1-4DAB-8B80-9B061BBB2B9D}"/>
              </a:ext>
            </a:extLst>
          </p:cNvPr>
          <p:cNvSpPr txBox="1"/>
          <p:nvPr/>
        </p:nvSpPr>
        <p:spPr>
          <a:xfrm>
            <a:off x="34017" y="1219200"/>
            <a:ext cx="7128783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Sonali Abrams (Research Associate): Full time hire, based in Oakland, focusing on California water issues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Karina de Souza (Senior Researcher): Full time hire, based in London, focusing on corporate water stewardship issues; Co-Lead Water Protocol project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Amy Herod, PhD (Senior Researcher): 60% time hire, based in Paris, focusing on corporate water stewardship issues; Co-Lead Water Protocol project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025B7D-985C-4200-AEAC-513663F40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571536"/>
            <a:ext cx="1447800" cy="19702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6A8E5C-87A9-4D34-969F-6A3AB2894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4866890"/>
            <a:ext cx="1905000" cy="1905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54FF28-8E9B-416A-8506-E73E732BDB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6039" y="2582114"/>
            <a:ext cx="1681951" cy="224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243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9727C38-1898-43F8-A340-2BDFDC13584B}"/>
              </a:ext>
            </a:extLst>
          </p:cNvPr>
          <p:cNvSpPr/>
          <p:nvPr/>
        </p:nvSpPr>
        <p:spPr>
          <a:xfrm>
            <a:off x="0" y="-1797"/>
            <a:ext cx="9144000" cy="730186"/>
          </a:xfrm>
          <a:prstGeom prst="rect">
            <a:avLst/>
          </a:prstGeom>
          <a:solidFill>
            <a:srgbClr val="2E8B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193CB2-F00B-49DA-AAF7-83D17B27C23B}"/>
              </a:ext>
            </a:extLst>
          </p:cNvPr>
          <p:cNvSpPr txBox="1"/>
          <p:nvPr/>
        </p:nvSpPr>
        <p:spPr>
          <a:xfrm>
            <a:off x="86001" y="67438"/>
            <a:ext cx="898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prstClr val="white"/>
                </a:solidFill>
                <a:latin typeface="Proxima Nova"/>
                <a:cs typeface="Arial" panose="020B0604020202020204" pitchFamily="34" charset="0"/>
              </a:rPr>
              <a:t>Bringing Knowledge to Power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7D6593-69B1-4DAB-8B80-9B061BBB2B9D}"/>
              </a:ext>
            </a:extLst>
          </p:cNvPr>
          <p:cNvSpPr txBox="1"/>
          <p:nvPr/>
        </p:nvSpPr>
        <p:spPr>
          <a:xfrm>
            <a:off x="103663" y="797624"/>
            <a:ext cx="88117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UN Principles for Responsible Investment – Over 2000 signatories with more than USD $80 Trillion in assets under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California water tour for 30+ PRI Water Working Group members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084587-180B-497D-987F-D800149214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2209800"/>
            <a:ext cx="2796916" cy="37292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4FBC6B3-8708-45F2-BD8F-D9BD2177E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5852" y="2209799"/>
            <a:ext cx="2796916" cy="372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794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9727C38-1898-43F8-A340-2BDFDC13584B}"/>
              </a:ext>
            </a:extLst>
          </p:cNvPr>
          <p:cNvSpPr/>
          <p:nvPr/>
        </p:nvSpPr>
        <p:spPr>
          <a:xfrm>
            <a:off x="0" y="-1797"/>
            <a:ext cx="9144000" cy="730186"/>
          </a:xfrm>
          <a:prstGeom prst="rect">
            <a:avLst/>
          </a:prstGeom>
          <a:solidFill>
            <a:srgbClr val="2E8B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193CB2-F00B-49DA-AAF7-83D17B27C23B}"/>
              </a:ext>
            </a:extLst>
          </p:cNvPr>
          <p:cNvSpPr txBox="1"/>
          <p:nvPr/>
        </p:nvSpPr>
        <p:spPr>
          <a:xfrm>
            <a:off x="86001" y="67438"/>
            <a:ext cx="898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prstClr val="white"/>
                </a:solidFill>
                <a:latin typeface="Proxima Nova"/>
                <a:cs typeface="Arial" panose="020B0604020202020204" pitchFamily="34" charset="0"/>
              </a:rPr>
              <a:t>Bringing Knowledge to Power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7D6593-69B1-4DAB-8B80-9B061BBB2B9D}"/>
              </a:ext>
            </a:extLst>
          </p:cNvPr>
          <p:cNvSpPr txBox="1"/>
          <p:nvPr/>
        </p:nvSpPr>
        <p:spPr>
          <a:xfrm>
            <a:off x="103663" y="797624"/>
            <a:ext cx="5878037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Select organizational representation:</a:t>
            </a:r>
          </a:p>
          <a:p>
            <a:pPr marL="460375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Ontario Teachers' Pension Plan (Canada)</a:t>
            </a:r>
          </a:p>
          <a:p>
            <a:pPr marL="460375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PGGM Investments (Netherlands)</a:t>
            </a:r>
          </a:p>
          <a:p>
            <a:pPr marL="460375" lvl="1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Robeco</a:t>
            </a:r>
            <a:r>
              <a:rPr lang="en-US" sz="2000" dirty="0"/>
              <a:t> (Netherlands)</a:t>
            </a:r>
          </a:p>
          <a:p>
            <a:pPr marL="460375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Fidelity Asset Management (USA)</a:t>
            </a:r>
          </a:p>
          <a:p>
            <a:pPr marL="460375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State Street Corporation (USA)</a:t>
            </a:r>
          </a:p>
          <a:p>
            <a:pPr marL="460375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Sompo Japan Nippon Asset Management Co. (Japan)</a:t>
            </a:r>
          </a:p>
          <a:p>
            <a:pPr marL="460375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Sumitomo Mitsui Trust Bank, Ltd (Japan)</a:t>
            </a:r>
          </a:p>
          <a:p>
            <a:pPr marL="460375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AMP Capital Investors (Australia)</a:t>
            </a:r>
          </a:p>
          <a:p>
            <a:pPr marL="460375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Swedish Seventh National Pension Fund (Sweden)</a:t>
            </a:r>
          </a:p>
          <a:p>
            <a:pPr marL="460375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Canada Pension Plan Investment Board (Canada)</a:t>
            </a:r>
          </a:p>
          <a:p>
            <a:pPr marL="460375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Church Pension Fund (Finland)</a:t>
            </a:r>
          </a:p>
          <a:p>
            <a:pPr marL="460375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Council on Ethics Swedish National Pension Funds (Sweden)</a:t>
            </a:r>
          </a:p>
          <a:p>
            <a:pPr marL="460375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ERAFP - </a:t>
            </a:r>
            <a:r>
              <a:rPr lang="en-US" sz="2000" dirty="0" err="1"/>
              <a:t>Etablissement</a:t>
            </a:r>
            <a:r>
              <a:rPr lang="en-US" sz="2000" dirty="0"/>
              <a:t> de </a:t>
            </a:r>
            <a:r>
              <a:rPr lang="en-US" sz="2000" dirty="0" err="1"/>
              <a:t>Retraite</a:t>
            </a:r>
            <a:r>
              <a:rPr lang="en-US" sz="2000" dirty="0"/>
              <a:t> </a:t>
            </a:r>
            <a:r>
              <a:rPr lang="en-US" sz="2000" dirty="0" err="1"/>
              <a:t>Additionnelle</a:t>
            </a:r>
            <a:r>
              <a:rPr lang="en-US" sz="2000" dirty="0"/>
              <a:t> de la </a:t>
            </a:r>
            <a:r>
              <a:rPr lang="en-US" sz="2000" dirty="0" err="1"/>
              <a:t>Fonction</a:t>
            </a:r>
            <a:r>
              <a:rPr lang="en-US" sz="2000" dirty="0"/>
              <a:t> </a:t>
            </a:r>
            <a:r>
              <a:rPr lang="en-US" sz="2000" dirty="0" err="1"/>
              <a:t>Publique</a:t>
            </a:r>
            <a:r>
              <a:rPr lang="en-US" sz="2000" dirty="0"/>
              <a:t> Pension Scheme (France)</a:t>
            </a:r>
          </a:p>
          <a:p>
            <a:pPr marL="460375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Fonds de </a:t>
            </a:r>
            <a:r>
              <a:rPr lang="en-US" sz="2000" dirty="0" err="1"/>
              <a:t>réserve</a:t>
            </a:r>
            <a:r>
              <a:rPr lang="en-US" sz="2000" dirty="0"/>
              <a:t> pour les </a:t>
            </a:r>
            <a:r>
              <a:rPr lang="en-US" sz="2000" dirty="0" err="1"/>
              <a:t>retraites</a:t>
            </a:r>
            <a:r>
              <a:rPr lang="en-US" sz="2000" dirty="0"/>
              <a:t> (France)</a:t>
            </a:r>
          </a:p>
          <a:p>
            <a:pPr marL="460375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Neuberger Berman Group LLC	(USA)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6EA083-1FDE-4E32-B41C-21145EDA9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1700" y="1371600"/>
            <a:ext cx="291465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019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9727C38-1898-43F8-A340-2BDFDC13584B}"/>
              </a:ext>
            </a:extLst>
          </p:cNvPr>
          <p:cNvSpPr/>
          <p:nvPr/>
        </p:nvSpPr>
        <p:spPr>
          <a:xfrm>
            <a:off x="0" y="-1797"/>
            <a:ext cx="9144000" cy="730186"/>
          </a:xfrm>
          <a:prstGeom prst="rect">
            <a:avLst/>
          </a:prstGeom>
          <a:solidFill>
            <a:srgbClr val="2E8B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193CB2-F00B-49DA-AAF7-83D17B27C23B}"/>
              </a:ext>
            </a:extLst>
          </p:cNvPr>
          <p:cNvSpPr txBox="1"/>
          <p:nvPr/>
        </p:nvSpPr>
        <p:spPr>
          <a:xfrm>
            <a:off x="86001" y="67438"/>
            <a:ext cx="898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prstClr val="white"/>
                </a:solidFill>
                <a:latin typeface="Proxima Nova"/>
                <a:cs typeface="Arial" panose="020B0604020202020204" pitchFamily="34" charset="0"/>
              </a:rPr>
              <a:t>Emerging Pacific Institute Partnerships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7D6593-69B1-4DAB-8B80-9B061BBB2B9D}"/>
              </a:ext>
            </a:extLst>
          </p:cNvPr>
          <p:cNvSpPr txBox="1"/>
          <p:nvPr/>
        </p:nvSpPr>
        <p:spPr>
          <a:xfrm>
            <a:off x="34017" y="1219200"/>
            <a:ext cx="842418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Global Water Partnership</a:t>
            </a:r>
            <a:r>
              <a:rPr lang="en-US" sz="2400" dirty="0"/>
              <a:t> – Thought leadership in conceptually aligning corporate water stewardship with IWRM (water sector practitioners); country-level multi-stakeholder convenings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UCLA Luskin Center</a:t>
            </a:r>
            <a:r>
              <a:rPr lang="en-US" sz="2400" dirty="0"/>
              <a:t> – Working to develop a water optimization model for water trading opportunities in California; promote uptake of unconventional water supply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World Resources Institute</a:t>
            </a:r>
            <a:r>
              <a:rPr lang="en-US" sz="2400" dirty="0"/>
              <a:t> – Normative guidance on corporate water target setting; open source online platforms (i.e., Water and Conflict; Public Sector Water Management Atlas); river basin scenario tool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The Nature Conservancy</a:t>
            </a:r>
            <a:r>
              <a:rPr lang="en-US" sz="2400" dirty="0"/>
              <a:t> – Connecting  TNC Water Funds to UN Global Compact in-country collective action initiatives and the Water Action Hub; quantification of climate/carbon benefits associated with watershed investments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73132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67C85BB-9C2A-42ED-870B-0C2A901F3459}"/>
              </a:ext>
            </a:extLst>
          </p:cNvPr>
          <p:cNvSpPr/>
          <p:nvPr/>
        </p:nvSpPr>
        <p:spPr>
          <a:xfrm>
            <a:off x="0" y="552"/>
            <a:ext cx="9144000" cy="1226192"/>
          </a:xfrm>
          <a:prstGeom prst="rect">
            <a:avLst/>
          </a:prstGeom>
          <a:solidFill>
            <a:srgbClr val="007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dirty="0">
              <a:solidFill>
                <a:srgbClr val="007DC5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1F0BCF-A4CC-439D-969A-CAE470A5007E}"/>
              </a:ext>
            </a:extLst>
          </p:cNvPr>
          <p:cNvSpPr txBox="1"/>
          <p:nvPr/>
        </p:nvSpPr>
        <p:spPr>
          <a:xfrm>
            <a:off x="257386" y="359732"/>
            <a:ext cx="79500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sz="2700" b="1" dirty="0">
                <a:solidFill>
                  <a:prstClr val="white"/>
                </a:solidFill>
                <a:latin typeface="Proxima Nova"/>
                <a:cs typeface="Arial" panose="020B0604020202020204" pitchFamily="34" charset="0"/>
              </a:rPr>
              <a:t>Strategic Plan Working Definitions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AFA00D-8ECE-4B1A-9953-371696DB4C36}"/>
              </a:ext>
            </a:extLst>
          </p:cNvPr>
          <p:cNvSpPr txBox="1"/>
          <p:nvPr/>
        </p:nvSpPr>
        <p:spPr>
          <a:xfrm>
            <a:off x="250826" y="1295400"/>
            <a:ext cx="8417690" cy="5498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2">
                    <a:lumMod val="10000"/>
                  </a:schemeClr>
                </a:solidFill>
                <a:latin typeface="Proxima Nova"/>
                <a:cs typeface="Arial" panose="020B0604020202020204" pitchFamily="34" charset="0"/>
              </a:rPr>
              <a:t>Goals:</a:t>
            </a:r>
            <a:r>
              <a:rPr lang="en-US" sz="2800" dirty="0">
                <a:solidFill>
                  <a:schemeClr val="bg2">
                    <a:lumMod val="10000"/>
                  </a:schemeClr>
                </a:solidFill>
                <a:latin typeface="Proxima Nova"/>
                <a:cs typeface="Arial" panose="020B0604020202020204" pitchFamily="34" charset="0"/>
              </a:rPr>
              <a:t> Broad, aspirational, value-laden concepts focused on the contours of water sustainability</a:t>
            </a:r>
          </a:p>
          <a:p>
            <a:pPr marL="342900" indent="-342900">
              <a:lnSpc>
                <a:spcPct val="9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Proxima Nova"/>
                <a:cs typeface="Arial" panose="020B0604020202020204" pitchFamily="34" charset="0"/>
              </a:rPr>
              <a:t>Objectives:</a:t>
            </a:r>
            <a:r>
              <a:rPr lang="en-US" sz="2800" dirty="0">
                <a:latin typeface="Proxima Nova"/>
                <a:cs typeface="Arial" panose="020B0604020202020204" pitchFamily="34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Proxima Nova"/>
                <a:cs typeface="Arial" panose="020B0604020202020204" pitchFamily="34" charset="0"/>
              </a:rPr>
              <a:t>More detailed ways in which the Institute links our work to the goals, and the contributions we’re making to achieving them</a:t>
            </a:r>
          </a:p>
          <a:p>
            <a:pPr marL="342900" indent="-342900">
              <a:lnSpc>
                <a:spcPct val="9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prstClr val="black"/>
                </a:solidFill>
                <a:latin typeface="Proxima Nova"/>
                <a:cs typeface="Arial" panose="020B0604020202020204" pitchFamily="34" charset="0"/>
              </a:rPr>
              <a:t>Focus Areas:</a:t>
            </a:r>
            <a:r>
              <a:rPr lang="en-US" sz="2800" dirty="0">
                <a:solidFill>
                  <a:prstClr val="black"/>
                </a:solidFill>
                <a:latin typeface="Proxima Nova"/>
                <a:cs typeface="Arial" panose="020B0604020202020204" pitchFamily="34" charset="0"/>
              </a:rPr>
              <a:t> Specific areas of programmatic focus and the mechanism through which we organize research staff and develop and execute thematic strategies. Trans-sectional, spreading across multiple goals, and mostly for internal use</a:t>
            </a:r>
          </a:p>
          <a:p>
            <a:pPr marL="342900" indent="-342900">
              <a:lnSpc>
                <a:spcPct val="9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prstClr val="black"/>
                </a:solidFill>
                <a:latin typeface="Proxima Nova"/>
                <a:cs typeface="Arial" panose="020B0604020202020204" pitchFamily="34" charset="0"/>
              </a:rPr>
              <a:t>Impact Pathways: </a:t>
            </a:r>
            <a:r>
              <a:rPr lang="en-US" sz="2800" dirty="0">
                <a:solidFill>
                  <a:prstClr val="black"/>
                </a:solidFill>
                <a:latin typeface="Proxima Nova"/>
                <a:cs typeface="Arial" panose="020B0604020202020204" pitchFamily="34" charset="0"/>
              </a:rPr>
              <a:t>Functional modalities for achieving objectives</a:t>
            </a:r>
            <a:endParaRPr lang="en-US" sz="2800" dirty="0">
              <a:latin typeface="Proxima Nova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Aft>
                <a:spcPts val="450"/>
              </a:spcAft>
            </a:pPr>
            <a:endParaRPr lang="en-US" sz="21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88" r="2238" b="15605"/>
          <a:stretch/>
        </p:blipFill>
        <p:spPr>
          <a:xfrm>
            <a:off x="7754289" y="5942974"/>
            <a:ext cx="1103022" cy="71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086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F793D3-BE58-49CB-B51E-557FD7D54526}"/>
              </a:ext>
            </a:extLst>
          </p:cNvPr>
          <p:cNvSpPr/>
          <p:nvPr/>
        </p:nvSpPr>
        <p:spPr>
          <a:xfrm>
            <a:off x="0" y="0"/>
            <a:ext cx="9144000" cy="1226192"/>
          </a:xfrm>
          <a:prstGeom prst="rect">
            <a:avLst/>
          </a:prstGeom>
          <a:solidFill>
            <a:srgbClr val="007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1F0BCF-A4CC-439D-969A-CAE470A5007E}"/>
              </a:ext>
            </a:extLst>
          </p:cNvPr>
          <p:cNvSpPr txBox="1"/>
          <p:nvPr/>
        </p:nvSpPr>
        <p:spPr>
          <a:xfrm>
            <a:off x="257386" y="255012"/>
            <a:ext cx="86778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2800" b="1" dirty="0">
                <a:solidFill>
                  <a:prstClr val="white"/>
                </a:solidFill>
                <a:latin typeface="Proxima Nova"/>
                <a:cs typeface="Arial" panose="020B0604020202020204" pitchFamily="34" charset="0"/>
              </a:rPr>
              <a:t>Mission: Create and advance solutions to the world’s most pressing water challenges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D4C9DF-4308-4596-8A50-FFA74F8070B4}"/>
              </a:ext>
            </a:extLst>
          </p:cNvPr>
          <p:cNvSpPr txBox="1"/>
          <p:nvPr/>
        </p:nvSpPr>
        <p:spPr>
          <a:xfrm>
            <a:off x="257386" y="5909021"/>
            <a:ext cx="21018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7DC5"/>
                </a:solidFill>
                <a:latin typeface="Proxima Nova"/>
              </a:rPr>
              <a:t>pacinst.org | @</a:t>
            </a:r>
            <a:r>
              <a:rPr lang="en-US" sz="1200" b="1" dirty="0" err="1">
                <a:solidFill>
                  <a:srgbClr val="007DC5"/>
                </a:solidFill>
                <a:latin typeface="Proxima Nova"/>
              </a:rPr>
              <a:t>PacificInstitut</a:t>
            </a:r>
            <a:endParaRPr lang="en-US" sz="1200" b="1" dirty="0">
              <a:solidFill>
                <a:srgbClr val="007DC5"/>
              </a:solidFill>
              <a:latin typeface="Proxima Nova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50FABDA-9DE1-468A-8A57-81D4A68B01BA}"/>
              </a:ext>
            </a:extLst>
          </p:cNvPr>
          <p:cNvCxnSpPr>
            <a:cxnSpLocks/>
          </p:cNvCxnSpPr>
          <p:nvPr/>
        </p:nvCxnSpPr>
        <p:spPr>
          <a:xfrm flipH="1">
            <a:off x="257387" y="5751369"/>
            <a:ext cx="867781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88" r="2238" b="15605"/>
          <a:stretch/>
        </p:blipFill>
        <p:spPr>
          <a:xfrm>
            <a:off x="7754289" y="5942974"/>
            <a:ext cx="1103022" cy="715407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C10736B-49F5-4976-99DE-384AC45A85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4954524"/>
              </p:ext>
            </p:extLst>
          </p:nvPr>
        </p:nvGraphicFramePr>
        <p:xfrm>
          <a:off x="257386" y="1540780"/>
          <a:ext cx="3992195" cy="4050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2195">
                  <a:extLst>
                    <a:ext uri="{9D8B030D-6E8A-4147-A177-3AD203B41FA5}">
                      <a16:colId xmlns:a16="http://schemas.microsoft.com/office/drawing/2014/main" val="2637126095"/>
                    </a:ext>
                  </a:extLst>
                </a:gridCol>
              </a:tblGrid>
              <a:tr h="56306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Water Sustainability Goals</a:t>
                      </a:r>
                    </a:p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extLst>
                  <a:ext uri="{0D108BD9-81ED-4DB2-BD59-A6C34878D82A}">
                    <a16:rowId xmlns:a16="http://schemas.microsoft.com/office/drawing/2014/main" val="1345172236"/>
                  </a:ext>
                </a:extLst>
              </a:tr>
              <a:tr h="77921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Safe, affordable, accessible water and sanitation for all</a:t>
                      </a:r>
                    </a:p>
                  </a:txBody>
                  <a:tcPr marL="3810" marR="3810" marT="3810" marB="0" anchor="ctr"/>
                </a:tc>
                <a:extLst>
                  <a:ext uri="{0D108BD9-81ED-4DB2-BD59-A6C34878D82A}">
                    <a16:rowId xmlns:a16="http://schemas.microsoft.com/office/drawing/2014/main" val="1816897930"/>
                  </a:ext>
                </a:extLst>
              </a:tr>
              <a:tr h="8101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Integrated and cooperative water resource management at all levels</a:t>
                      </a:r>
                    </a:p>
                  </a:txBody>
                  <a:tcPr marL="3810" marR="3810" marT="3810" marB="0" anchor="ctr"/>
                </a:tc>
                <a:extLst>
                  <a:ext uri="{0D108BD9-81ED-4DB2-BD59-A6C34878D82A}">
                    <a16:rowId xmlns:a16="http://schemas.microsoft.com/office/drawing/2014/main" val="1570240697"/>
                  </a:ext>
                </a:extLst>
              </a:tr>
              <a:tr h="10377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Climate-resilient urban, industrial, and agricultural systems within the limits of available water</a:t>
                      </a:r>
                    </a:p>
                  </a:txBody>
                  <a:tcPr marL="3810" marR="3810" marT="3810" marB="0" anchor="ctr"/>
                </a:tc>
                <a:extLst>
                  <a:ext uri="{0D108BD9-81ED-4DB2-BD59-A6C34878D82A}">
                    <a16:rowId xmlns:a16="http://schemas.microsoft.com/office/drawing/2014/main" val="4205870803"/>
                  </a:ext>
                </a:extLst>
              </a:tr>
              <a:tr h="8101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Healthy aquatic and riparian ecosystems</a:t>
                      </a:r>
                    </a:p>
                  </a:txBody>
                  <a:tcPr marL="3810" marR="3810" marT="3810" marB="0" anchor="ctr"/>
                </a:tc>
                <a:extLst>
                  <a:ext uri="{0D108BD9-81ED-4DB2-BD59-A6C34878D82A}">
                    <a16:rowId xmlns:a16="http://schemas.microsoft.com/office/drawing/2014/main" val="3287319505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1549BEE1-0107-471A-8E8B-7E98C25122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977021"/>
              </p:ext>
            </p:extLst>
          </p:nvPr>
        </p:nvGraphicFramePr>
        <p:xfrm>
          <a:off x="5257800" y="1828802"/>
          <a:ext cx="3711717" cy="3550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1717">
                  <a:extLst>
                    <a:ext uri="{9D8B030D-6E8A-4147-A177-3AD203B41FA5}">
                      <a16:colId xmlns:a16="http://schemas.microsoft.com/office/drawing/2014/main" val="1953530480"/>
                    </a:ext>
                  </a:extLst>
                </a:gridCol>
              </a:tblGrid>
              <a:tr h="4098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Programmatic Objectives</a:t>
                      </a:r>
                    </a:p>
                  </a:txBody>
                  <a:tcPr marL="3810" marR="3810" marT="3810" marB="0" anchor="ctr"/>
                </a:tc>
                <a:extLst>
                  <a:ext uri="{0D108BD9-81ED-4DB2-BD59-A6C34878D82A}">
                    <a16:rowId xmlns:a16="http://schemas.microsoft.com/office/drawing/2014/main" val="3696018710"/>
                  </a:ext>
                </a:extLst>
              </a:tr>
              <a:tr h="819683">
                <a:tc>
                  <a:txBody>
                    <a:bodyPr/>
                    <a:lstStyle/>
                    <a:p>
                      <a:pPr algn="l" fontAlgn="ctr"/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extLst>
                  <a:ext uri="{0D108BD9-81ED-4DB2-BD59-A6C34878D82A}">
                    <a16:rowId xmlns:a16="http://schemas.microsoft.com/office/drawing/2014/main" val="2085470488"/>
                  </a:ext>
                </a:extLst>
              </a:tr>
              <a:tr h="681298">
                <a:tc>
                  <a:txBody>
                    <a:bodyPr/>
                    <a:lstStyle/>
                    <a:p>
                      <a:pPr lvl="1" algn="l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See board packet for draft objectives</a:t>
                      </a:r>
                    </a:p>
                  </a:txBody>
                  <a:tcPr marL="3810" marR="3810" marT="3810" marB="0" anchor="ctr"/>
                </a:tc>
                <a:extLst>
                  <a:ext uri="{0D108BD9-81ED-4DB2-BD59-A6C34878D82A}">
                    <a16:rowId xmlns:a16="http://schemas.microsoft.com/office/drawing/2014/main" val="1324342822"/>
                  </a:ext>
                </a:extLst>
              </a:tr>
              <a:tr h="409842">
                <a:tc>
                  <a:txBody>
                    <a:bodyPr/>
                    <a:lstStyle/>
                    <a:p>
                      <a:pPr algn="l" fontAlgn="ctr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extLst>
                  <a:ext uri="{0D108BD9-81ED-4DB2-BD59-A6C34878D82A}">
                    <a16:rowId xmlns:a16="http://schemas.microsoft.com/office/drawing/2014/main" val="3860696223"/>
                  </a:ext>
                </a:extLst>
              </a:tr>
              <a:tr h="409842">
                <a:tc>
                  <a:txBody>
                    <a:bodyPr/>
                    <a:lstStyle/>
                    <a:p>
                      <a:pPr algn="l" fontAlgn="ctr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extLst>
                  <a:ext uri="{0D108BD9-81ED-4DB2-BD59-A6C34878D82A}">
                    <a16:rowId xmlns:a16="http://schemas.microsoft.com/office/drawing/2014/main" val="2333495398"/>
                  </a:ext>
                </a:extLst>
              </a:tr>
              <a:tr h="409842">
                <a:tc>
                  <a:txBody>
                    <a:bodyPr/>
                    <a:lstStyle/>
                    <a:p>
                      <a:pPr algn="l" fontAlgn="ctr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extLst>
                  <a:ext uri="{0D108BD9-81ED-4DB2-BD59-A6C34878D82A}">
                    <a16:rowId xmlns:a16="http://schemas.microsoft.com/office/drawing/2014/main" val="3035951486"/>
                  </a:ext>
                </a:extLst>
              </a:tr>
              <a:tr h="409842">
                <a:tc>
                  <a:txBody>
                    <a:bodyPr/>
                    <a:lstStyle/>
                    <a:p>
                      <a:pPr algn="l" fontAlgn="ctr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extLst>
                  <a:ext uri="{0D108BD9-81ED-4DB2-BD59-A6C34878D82A}">
                    <a16:rowId xmlns:a16="http://schemas.microsoft.com/office/drawing/2014/main" val="1521053153"/>
                  </a:ext>
                </a:extLst>
              </a:tr>
            </a:tbl>
          </a:graphicData>
        </a:graphic>
      </p:graphicFrame>
      <p:sp>
        <p:nvSpPr>
          <p:cNvPr id="15" name="Arrow: Left 14">
            <a:extLst>
              <a:ext uri="{FF2B5EF4-FFF2-40B4-BE49-F238E27FC236}">
                <a16:creationId xmlns:a16="http://schemas.microsoft.com/office/drawing/2014/main" id="{26B62D71-DBD1-492A-A062-271AD7A4D8F9}"/>
              </a:ext>
            </a:extLst>
          </p:cNvPr>
          <p:cNvSpPr/>
          <p:nvPr/>
        </p:nvSpPr>
        <p:spPr>
          <a:xfrm>
            <a:off x="4523576" y="2875374"/>
            <a:ext cx="457200" cy="198119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615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F793D3-BE58-49CB-B51E-557FD7D54526}"/>
              </a:ext>
            </a:extLst>
          </p:cNvPr>
          <p:cNvSpPr/>
          <p:nvPr/>
        </p:nvSpPr>
        <p:spPr>
          <a:xfrm>
            <a:off x="0" y="0"/>
            <a:ext cx="9144000" cy="904054"/>
          </a:xfrm>
          <a:prstGeom prst="rect">
            <a:avLst/>
          </a:prstGeom>
          <a:solidFill>
            <a:srgbClr val="007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1F0BCF-A4CC-439D-969A-CAE470A5007E}"/>
              </a:ext>
            </a:extLst>
          </p:cNvPr>
          <p:cNvSpPr txBox="1"/>
          <p:nvPr/>
        </p:nvSpPr>
        <p:spPr>
          <a:xfrm>
            <a:off x="257386" y="255012"/>
            <a:ext cx="8677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2800" b="1" dirty="0">
                <a:solidFill>
                  <a:prstClr val="white"/>
                </a:solidFill>
                <a:latin typeface="Proxima Nova"/>
                <a:cs typeface="Arial" panose="020B0604020202020204" pitchFamily="34" charset="0"/>
              </a:rPr>
              <a:t>Provisional “Impact Pathways”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D4C9DF-4308-4596-8A50-FFA74F8070B4}"/>
              </a:ext>
            </a:extLst>
          </p:cNvPr>
          <p:cNvSpPr txBox="1"/>
          <p:nvPr/>
        </p:nvSpPr>
        <p:spPr>
          <a:xfrm>
            <a:off x="257386" y="5909021"/>
            <a:ext cx="21018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7DC5"/>
                </a:solidFill>
                <a:latin typeface="Proxima Nova"/>
              </a:rPr>
              <a:t>pacinst.org | @</a:t>
            </a:r>
            <a:r>
              <a:rPr lang="en-US" sz="1200" b="1" dirty="0" err="1">
                <a:solidFill>
                  <a:srgbClr val="007DC5"/>
                </a:solidFill>
                <a:latin typeface="Proxima Nova"/>
              </a:rPr>
              <a:t>PacificInstitut</a:t>
            </a:r>
            <a:endParaRPr lang="en-US" sz="1200" b="1" dirty="0">
              <a:solidFill>
                <a:srgbClr val="007DC5"/>
              </a:solidFill>
              <a:latin typeface="Proxima Nova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50FABDA-9DE1-468A-8A57-81D4A68B01BA}"/>
              </a:ext>
            </a:extLst>
          </p:cNvPr>
          <p:cNvCxnSpPr>
            <a:cxnSpLocks/>
          </p:cNvCxnSpPr>
          <p:nvPr/>
        </p:nvCxnSpPr>
        <p:spPr>
          <a:xfrm flipH="1">
            <a:off x="257387" y="5751369"/>
            <a:ext cx="867781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88" r="2238" b="15605"/>
          <a:stretch/>
        </p:blipFill>
        <p:spPr>
          <a:xfrm>
            <a:off x="7754289" y="5942974"/>
            <a:ext cx="1103022" cy="71540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A1AFC4C-C55B-477E-8FAF-A42FA04AF8C1}"/>
              </a:ext>
            </a:extLst>
          </p:cNvPr>
          <p:cNvSpPr/>
          <p:nvPr/>
        </p:nvSpPr>
        <p:spPr>
          <a:xfrm>
            <a:off x="257386" y="1159066"/>
            <a:ext cx="8599925" cy="4026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Research and Analysis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Analyze and synthesize data and information to inform decision making and operational activities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Multi-Stakeholder Convenings and Collaborations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Convene stakeholders, leverage partnerships, and facilitate knowledge-sharing and cooperation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Strategic Advice and Technical Assistance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Provide strategic advice and technical assistance for water planning, management, and evaluation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Policy Advocacy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Advocate for policies to embed sustainability into water planning, programs, and budgeting</a:t>
            </a:r>
          </a:p>
        </p:txBody>
      </p:sp>
    </p:spTree>
    <p:extLst>
      <p:ext uri="{BB962C8B-B14F-4D97-AF65-F5344CB8AC3E}">
        <p14:creationId xmlns:p14="http://schemas.microsoft.com/office/powerpoint/2010/main" val="2512050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F793D3-BE58-49CB-B51E-557FD7D54526}"/>
              </a:ext>
            </a:extLst>
          </p:cNvPr>
          <p:cNvSpPr/>
          <p:nvPr/>
        </p:nvSpPr>
        <p:spPr>
          <a:xfrm>
            <a:off x="0" y="0"/>
            <a:ext cx="9144000" cy="1226192"/>
          </a:xfrm>
          <a:prstGeom prst="rect">
            <a:avLst/>
          </a:prstGeom>
          <a:solidFill>
            <a:srgbClr val="007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1F0BCF-A4CC-439D-969A-CAE470A5007E}"/>
              </a:ext>
            </a:extLst>
          </p:cNvPr>
          <p:cNvSpPr txBox="1"/>
          <p:nvPr/>
        </p:nvSpPr>
        <p:spPr>
          <a:xfrm>
            <a:off x="257386" y="255012"/>
            <a:ext cx="8677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"/>
                <a:ea typeface="+mn-ea"/>
                <a:cs typeface="Arial" panose="020B0604020202020204" pitchFamily="34" charset="0"/>
              </a:rPr>
              <a:t>Strategic Planning Roadmap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D4C9DF-4308-4596-8A50-FFA74F8070B4}"/>
              </a:ext>
            </a:extLst>
          </p:cNvPr>
          <p:cNvSpPr txBox="1"/>
          <p:nvPr/>
        </p:nvSpPr>
        <p:spPr>
          <a:xfrm>
            <a:off x="257386" y="5909021"/>
            <a:ext cx="21018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7DC5"/>
                </a:solidFill>
                <a:effectLst/>
                <a:uLnTx/>
                <a:uFillTx/>
                <a:latin typeface="Proxima Nova"/>
                <a:ea typeface="+mn-ea"/>
                <a:cs typeface="+mn-cs"/>
              </a:rPr>
              <a:t>pacinst.org | @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7DC5"/>
                </a:solidFill>
                <a:effectLst/>
                <a:uLnTx/>
                <a:uFillTx/>
                <a:latin typeface="Proxima Nova"/>
                <a:ea typeface="+mn-ea"/>
                <a:cs typeface="+mn-cs"/>
              </a:rPr>
              <a:t>PacificInstitut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7DC5"/>
              </a:solidFill>
              <a:effectLst/>
              <a:uLnTx/>
              <a:uFillTx/>
              <a:latin typeface="Proxima Nova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50FABDA-9DE1-468A-8A57-81D4A68B01BA}"/>
              </a:ext>
            </a:extLst>
          </p:cNvPr>
          <p:cNvCxnSpPr>
            <a:cxnSpLocks/>
          </p:cNvCxnSpPr>
          <p:nvPr/>
        </p:nvCxnSpPr>
        <p:spPr>
          <a:xfrm flipH="1">
            <a:off x="257387" y="5751369"/>
            <a:ext cx="867781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88" r="2238" b="15605"/>
          <a:stretch/>
        </p:blipFill>
        <p:spPr>
          <a:xfrm>
            <a:off x="7754289" y="5942974"/>
            <a:ext cx="1103022" cy="715407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3B57BD5-164C-4137-A1B7-20A5BF7F77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92790"/>
              </p:ext>
            </p:extLst>
          </p:nvPr>
        </p:nvGraphicFramePr>
        <p:xfrm>
          <a:off x="319939" y="1523110"/>
          <a:ext cx="6705600" cy="40327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34933">
                  <a:extLst>
                    <a:ext uri="{9D8B030D-6E8A-4147-A177-3AD203B41FA5}">
                      <a16:colId xmlns:a16="http://schemas.microsoft.com/office/drawing/2014/main" val="1913103969"/>
                    </a:ext>
                  </a:extLst>
                </a:gridCol>
                <a:gridCol w="2370667">
                  <a:extLst>
                    <a:ext uri="{9D8B030D-6E8A-4147-A177-3AD203B41FA5}">
                      <a16:colId xmlns:a16="http://schemas.microsoft.com/office/drawing/2014/main" val="2535051352"/>
                    </a:ext>
                  </a:extLst>
                </a:gridCol>
              </a:tblGrid>
              <a:tr h="740587">
                <a:tc>
                  <a:txBody>
                    <a:bodyPr/>
                    <a:lstStyle/>
                    <a:p>
                      <a:r>
                        <a:rPr lang="en-US" sz="2800" dirty="0"/>
                        <a:t>Phase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Timeline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836904"/>
                  </a:ext>
                </a:extLst>
              </a:tr>
              <a:tr h="1245250">
                <a:tc>
                  <a:txBody>
                    <a:bodyPr/>
                    <a:lstStyle/>
                    <a:p>
                      <a:r>
                        <a:rPr lang="en-US" sz="2800" dirty="0"/>
                        <a:t>Defining/Scoping Programmatic Priorities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Q1-Q2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894631"/>
                  </a:ext>
                </a:extLst>
              </a:tr>
              <a:tr h="1296027">
                <a:tc>
                  <a:txBody>
                    <a:bodyPr/>
                    <a:lstStyle/>
                    <a:p>
                      <a:r>
                        <a:rPr lang="en-US" sz="2800" dirty="0"/>
                        <a:t>Mapping Impact Pathways; Operational Strategies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Q3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783745"/>
                  </a:ext>
                </a:extLst>
              </a:tr>
              <a:tr h="750873">
                <a:tc>
                  <a:txBody>
                    <a:bodyPr/>
                    <a:lstStyle/>
                    <a:p>
                      <a:r>
                        <a:rPr lang="en-US" sz="2800" dirty="0"/>
                        <a:t>Finalizing the 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Q4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011836"/>
                  </a:ext>
                </a:extLst>
              </a:tr>
            </a:tbl>
          </a:graphicData>
        </a:graphic>
      </p:graphicFrame>
      <p:sp>
        <p:nvSpPr>
          <p:cNvPr id="5" name="Smiley Face 4">
            <a:extLst>
              <a:ext uri="{FF2B5EF4-FFF2-40B4-BE49-F238E27FC236}">
                <a16:creationId xmlns:a16="http://schemas.microsoft.com/office/drawing/2014/main" id="{EAE078F3-B3A3-4358-A58C-AA11D71D6859}"/>
              </a:ext>
            </a:extLst>
          </p:cNvPr>
          <p:cNvSpPr/>
          <p:nvPr/>
        </p:nvSpPr>
        <p:spPr>
          <a:xfrm>
            <a:off x="7566732" y="2556204"/>
            <a:ext cx="533400" cy="533392"/>
          </a:xfrm>
          <a:prstGeom prst="smileyFac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EDD022-BC97-4106-B564-4103E94FBF1E}"/>
              </a:ext>
            </a:extLst>
          </p:cNvPr>
          <p:cNvSpPr txBox="1"/>
          <p:nvPr/>
        </p:nvSpPr>
        <p:spPr>
          <a:xfrm>
            <a:off x="7239000" y="3776264"/>
            <a:ext cx="1465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In progress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850EE3-666B-487A-85C8-6684348AC90B}"/>
              </a:ext>
            </a:extLst>
          </p:cNvPr>
          <p:cNvSpPr txBox="1"/>
          <p:nvPr/>
        </p:nvSpPr>
        <p:spPr>
          <a:xfrm>
            <a:off x="7087249" y="4847961"/>
            <a:ext cx="1861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?? (Relates to BHAG decision)</a:t>
            </a:r>
          </a:p>
        </p:txBody>
      </p:sp>
    </p:spTree>
    <p:extLst>
      <p:ext uri="{BB962C8B-B14F-4D97-AF65-F5344CB8AC3E}">
        <p14:creationId xmlns:p14="http://schemas.microsoft.com/office/powerpoint/2010/main" val="2093770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9727C38-1898-43F8-A340-2BDFDC13584B}"/>
              </a:ext>
            </a:extLst>
          </p:cNvPr>
          <p:cNvSpPr/>
          <p:nvPr/>
        </p:nvSpPr>
        <p:spPr>
          <a:xfrm>
            <a:off x="0" y="-1797"/>
            <a:ext cx="9144000" cy="730186"/>
          </a:xfrm>
          <a:prstGeom prst="rect">
            <a:avLst/>
          </a:prstGeom>
          <a:solidFill>
            <a:srgbClr val="2E8B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193CB2-F00B-49DA-AAF7-83D17B27C23B}"/>
              </a:ext>
            </a:extLst>
          </p:cNvPr>
          <p:cNvSpPr txBox="1"/>
          <p:nvPr/>
        </p:nvSpPr>
        <p:spPr>
          <a:xfrm>
            <a:off x="86001" y="67438"/>
            <a:ext cx="898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prstClr val="white"/>
                </a:solidFill>
                <a:latin typeface="Proxima Nova"/>
                <a:cs typeface="Arial" panose="020B0604020202020204" pitchFamily="34" charset="0"/>
              </a:rPr>
              <a:t>Strategic Initiative: Setting a Long-Term Organizational Goal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7D6593-69B1-4DAB-8B80-9B061BBB2B9D}"/>
              </a:ext>
            </a:extLst>
          </p:cNvPr>
          <p:cNvSpPr txBox="1"/>
          <p:nvPr/>
        </p:nvSpPr>
        <p:spPr>
          <a:xfrm>
            <a:off x="914400" y="1380683"/>
            <a:ext cx="69342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OPTIONS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u="sng" dirty="0"/>
              <a:t>Stay the course</a:t>
            </a:r>
            <a:r>
              <a:rPr lang="en-US" sz="2400" dirty="0"/>
              <a:t> – Continue with business as usual; no BHAG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u="sng" dirty="0"/>
              <a:t>Defer until next strategic plan</a:t>
            </a:r>
            <a:r>
              <a:rPr lang="en-US" sz="2400" dirty="0"/>
              <a:t> – Finish strategic plan under development and pick up the BHAG idea for our next strategic planning period (i.e., 2023 or earlier?)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u="sng" dirty="0"/>
              <a:t>Extend planning process to include BHAG</a:t>
            </a:r>
            <a:r>
              <a:rPr lang="en-US" sz="2400" dirty="0"/>
              <a:t> – Late 2019 completion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u="sng" dirty="0"/>
              <a:t>Hybrid approach</a:t>
            </a:r>
            <a:r>
              <a:rPr lang="en-US" sz="2400" dirty="0"/>
              <a:t> – “Finalize” current strategic plan by 2018; develop BHAG and incorporate into plan by the end of 2019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DA0EBFE-E726-491F-85F2-CD9291F23467}"/>
              </a:ext>
            </a:extLst>
          </p:cNvPr>
          <p:cNvSpPr/>
          <p:nvPr/>
        </p:nvSpPr>
        <p:spPr>
          <a:xfrm>
            <a:off x="762000" y="4652834"/>
            <a:ext cx="7467600" cy="1371600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3534E7-6067-42DF-93AB-DB01B47ED7DA}"/>
              </a:ext>
            </a:extLst>
          </p:cNvPr>
          <p:cNvSpPr txBox="1"/>
          <p:nvPr/>
        </p:nvSpPr>
        <p:spPr>
          <a:xfrm>
            <a:off x="7696200" y="3360172"/>
            <a:ext cx="1219200" cy="646331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Staff preference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0422E43-2CA7-459E-A599-EE1942080C23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7467600" y="4006503"/>
            <a:ext cx="838200" cy="56549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9718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20471</TotalTime>
  <Words>788</Words>
  <Application>Microsoft Office PowerPoint</Application>
  <PresentationFormat>On-screen Show (4:3)</PresentationFormat>
  <Paragraphs>89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Proxima Nova</vt:lpstr>
      <vt:lpstr>Symbol</vt:lpstr>
      <vt:lpstr>Times New Roman</vt:lpstr>
      <vt:lpstr>Office Theme</vt:lpstr>
      <vt:lpstr>President’s Report: Pacific Institute Q3 2018 Board Meeting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Paula Luu</dc:creator>
  <cp:lastModifiedBy>Jason M</cp:lastModifiedBy>
  <cp:revision>258</cp:revision>
  <dcterms:created xsi:type="dcterms:W3CDTF">2011-12-22T20:38:18Z</dcterms:created>
  <dcterms:modified xsi:type="dcterms:W3CDTF">2018-09-19T18:49:17Z</dcterms:modified>
</cp:coreProperties>
</file>