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1" r:id="rId2"/>
    <p:sldId id="361" r:id="rId3"/>
    <p:sldId id="364" r:id="rId4"/>
    <p:sldId id="281" r:id="rId5"/>
    <p:sldId id="356" r:id="rId6"/>
    <p:sldId id="358" r:id="rId7"/>
    <p:sldId id="367" r:id="rId8"/>
    <p:sldId id="3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ula Luu" initials="PL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3C36"/>
    <a:srgbClr val="CE5018"/>
    <a:srgbClr val="0175B7"/>
    <a:srgbClr val="817B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3615" autoAdjust="0"/>
  </p:normalViewPr>
  <p:slideViewPr>
    <p:cSldViewPr>
      <p:cViewPr varScale="1">
        <p:scale>
          <a:sx n="63" d="100"/>
          <a:sy n="63" d="100"/>
        </p:scale>
        <p:origin x="1258" y="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70FCE-43DE-4BB5-B2C6-F217056B623D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6AB4CF-6322-4015-B9C9-597A6B070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76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98CC4-E772-414D-9A97-982AA86EABF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235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98CC4-E772-414D-9A97-982AA86EABF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293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98CC4-E772-414D-9A97-982AA86EABF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82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198CC4-E772-414D-9A97-982AA86EAB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3978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829C-B111-4E94-8553-CDC490292A17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6187751"/>
            <a:ext cx="964665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452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829C-B111-4E94-8553-CDC490292A17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966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829C-B111-4E94-8553-CDC490292A17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98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829C-B111-4E94-8553-CDC490292A17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787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829C-B111-4E94-8553-CDC490292A17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928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829C-B111-4E94-8553-CDC490292A17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452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829C-B111-4E94-8553-CDC490292A17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296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829C-B111-4E94-8553-CDC490292A17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731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829C-B111-4E94-8553-CDC490292A17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80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829C-B111-4E94-8553-CDC490292A17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209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829C-B111-4E94-8553-CDC490292A17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472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B829C-B111-4E94-8553-CDC490292A17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716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cinst.org/reports/next_million_acre_feet/next_million_acre_feet.pdf" TargetMode="External"/><Relationship Id="rId7" Type="http://schemas.openxmlformats.org/officeDocument/2006/relationships/image" Target="../media/image4.png"/><Relationship Id="rId2" Type="http://schemas.openxmlformats.org/officeDocument/2006/relationships/hyperlink" Target="http://pacinst.org/reports/urban_usage/waste_not_want_not_full_report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hyperlink" Target="http://pacinst.org/wp-content/uploads/2016/10/PI_TheCostofAlternativeWaterSupplyEfficiencyOptionsinCA.pdf" TargetMode="External"/><Relationship Id="rId4" Type="http://schemas.openxmlformats.org/officeDocument/2006/relationships/hyperlink" Target="http://pacinst.org/wp-content/uploads/2014/06/ca-water-urban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826" y="-32657"/>
            <a:ext cx="9189826" cy="5399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8785"/>
            <a:ext cx="8663887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President’s Report: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Pacific Institute Q2 2018 Board Meeting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767" y="5299226"/>
            <a:ext cx="65205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Jason Morrison, President</a:t>
            </a:r>
          </a:p>
          <a:p>
            <a:r>
              <a:rPr lang="en-US" sz="2400" dirty="0"/>
              <a:t>Pacific Institute</a:t>
            </a:r>
          </a:p>
          <a:p>
            <a:r>
              <a:rPr lang="en-US" sz="2400" dirty="0"/>
              <a:t>June 6, 2018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5730451"/>
            <a:ext cx="1574265" cy="99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6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9727C38-1898-43F8-A340-2BDFDC13584B}"/>
              </a:ext>
            </a:extLst>
          </p:cNvPr>
          <p:cNvSpPr/>
          <p:nvPr/>
        </p:nvSpPr>
        <p:spPr>
          <a:xfrm>
            <a:off x="0" y="-1797"/>
            <a:ext cx="9144000" cy="730186"/>
          </a:xfrm>
          <a:prstGeom prst="rect">
            <a:avLst/>
          </a:prstGeom>
          <a:solidFill>
            <a:srgbClr val="2E8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193CB2-F00B-49DA-AAF7-83D17B27C23B}"/>
              </a:ext>
            </a:extLst>
          </p:cNvPr>
          <p:cNvSpPr txBox="1"/>
          <p:nvPr/>
        </p:nvSpPr>
        <p:spPr>
          <a:xfrm>
            <a:off x="86001" y="67438"/>
            <a:ext cx="898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Applied Research Leading to Real-World Impacts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7D6593-69B1-4DAB-8B80-9B061BBB2B9D}"/>
              </a:ext>
            </a:extLst>
          </p:cNvPr>
          <p:cNvSpPr txBox="1"/>
          <p:nvPr/>
        </p:nvSpPr>
        <p:spPr>
          <a:xfrm>
            <a:off x="105666" y="914400"/>
            <a:ext cx="6705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Numerous assessments showing that conservation and efficiency are the largest, least expensive water supply option in California: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hlinkClick r:id="rId2"/>
              </a:rPr>
              <a:t>Waste Not, Want Not</a:t>
            </a:r>
            <a:r>
              <a:rPr lang="en-US" sz="2000" dirty="0"/>
              <a:t> (2003)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hlinkClick r:id="rId3"/>
              </a:rPr>
              <a:t>California’s Next Million Acre-Feet</a:t>
            </a:r>
            <a:r>
              <a:rPr lang="en-US" sz="2000" dirty="0"/>
              <a:t> (2010)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Untapped Potential of California’s Water Supply</a:t>
            </a:r>
            <a:r>
              <a:rPr lang="en-US" sz="20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(2014)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u="sng" dirty="0">
                <a:solidFill>
                  <a:srgbClr val="0563C1"/>
                </a:solidFill>
                <a:latin typeface="Calibri" panose="020F0502020204030204" pitchFamily="34" charset="0"/>
                <a:hlinkClick r:id="rId5"/>
              </a:rPr>
              <a:t>Cost of Water Supply and Efficiency Options</a:t>
            </a:r>
            <a:r>
              <a:rPr lang="en-US" sz="2000" u="sng" dirty="0">
                <a:solidFill>
                  <a:srgbClr val="0563C1"/>
                </a:solidFill>
                <a:latin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</a:rPr>
              <a:t>(2016)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Assembly Bill 1668 and Senate Bill 606 establish water efficiency goals for urban water suppliers in California, similar to energy and fuel efficiency standards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Director of Research, Heather Cooley, worked closely with a coalition of NGOs, companies, and water utilities; the bills’ authors; state agency staff; and the Governor’s office to provide substantive input on the bills’ language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June 2018, Governor Jerry Brown signs legislation to strengthen water efficiency and drought planning in California</a:t>
            </a:r>
          </a:p>
        </p:txBody>
      </p:sp>
      <p:pic>
        <p:nvPicPr>
          <p:cNvPr id="1026" name="Picture 2" descr="http://pacinst.org/wp-content/uploads/2013/02/waste_not_want_not_cover.jpg">
            <a:extLst>
              <a:ext uri="{FF2B5EF4-FFF2-40B4-BE49-F238E27FC236}">
                <a16:creationId xmlns:a16="http://schemas.microsoft.com/office/drawing/2014/main" id="{A3C08CF4-9161-4BAC-8BB4-FB06FB243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351" y="797624"/>
            <a:ext cx="2355649" cy="311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pacinst.org/wp-content/uploads/2016/10/CAWS-2-150x197.png">
            <a:extLst>
              <a:ext uri="{FF2B5EF4-FFF2-40B4-BE49-F238E27FC236}">
                <a16:creationId xmlns:a16="http://schemas.microsoft.com/office/drawing/2014/main" id="{AF718E8F-D659-4FC5-A909-4DFC1C178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544" y="3102613"/>
            <a:ext cx="2280178" cy="299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965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9727C38-1898-43F8-A340-2BDFDC13584B}"/>
              </a:ext>
            </a:extLst>
          </p:cNvPr>
          <p:cNvSpPr/>
          <p:nvPr/>
        </p:nvSpPr>
        <p:spPr>
          <a:xfrm>
            <a:off x="0" y="-1797"/>
            <a:ext cx="9144000" cy="730186"/>
          </a:xfrm>
          <a:prstGeom prst="rect">
            <a:avLst/>
          </a:prstGeom>
          <a:solidFill>
            <a:srgbClr val="2E8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193CB2-F00B-49DA-AAF7-83D17B27C23B}"/>
              </a:ext>
            </a:extLst>
          </p:cNvPr>
          <p:cNvSpPr txBox="1"/>
          <p:nvPr/>
        </p:nvSpPr>
        <p:spPr>
          <a:xfrm>
            <a:off x="86001" y="67438"/>
            <a:ext cx="898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Applied Research Leading to Real-World Impacts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7D6593-69B1-4DAB-8B80-9B061BBB2B9D}"/>
              </a:ext>
            </a:extLst>
          </p:cNvPr>
          <p:cNvSpPr txBox="1"/>
          <p:nvPr/>
        </p:nvSpPr>
        <p:spPr>
          <a:xfrm>
            <a:off x="34017" y="1219200"/>
            <a:ext cx="51434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Interest in designating sections of the upper Mokelumne River and North Fork Mokelumne as Wild and Scenic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Local water utilities opposed this designation, arguing they needed more water from the river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 2017, the Foothill Conservancy asked Pacific Institute to evaluate regional water demand projections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 2018, the state recommended that 37 miles of the Mokelumne River receive Wild and Scenic designation</a:t>
            </a:r>
          </a:p>
        </p:txBody>
      </p:sp>
      <p:pic>
        <p:nvPicPr>
          <p:cNvPr id="3074" name="Picture 2" descr="Image result for santa ynez river">
            <a:extLst>
              <a:ext uri="{FF2B5EF4-FFF2-40B4-BE49-F238E27FC236}">
                <a16:creationId xmlns:a16="http://schemas.microsoft.com/office/drawing/2014/main" id="{3D4AE0A1-9187-4D84-B1C4-86733DD69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348" y="797623"/>
            <a:ext cx="3975344" cy="224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santa ynez river">
            <a:extLst>
              <a:ext uri="{FF2B5EF4-FFF2-40B4-BE49-F238E27FC236}">
                <a16:creationId xmlns:a16="http://schemas.microsoft.com/office/drawing/2014/main" id="{DA84B69B-4355-47C9-BE4E-12C9E916C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348" y="3179163"/>
            <a:ext cx="3975344" cy="297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0243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67C85BB-9C2A-42ED-870B-0C2A901F3459}"/>
              </a:ext>
            </a:extLst>
          </p:cNvPr>
          <p:cNvSpPr/>
          <p:nvPr/>
        </p:nvSpPr>
        <p:spPr>
          <a:xfrm>
            <a:off x="0" y="552"/>
            <a:ext cx="9144000" cy="1226192"/>
          </a:xfrm>
          <a:prstGeom prst="rect">
            <a:avLst/>
          </a:prstGeom>
          <a:solidFill>
            <a:srgbClr val="007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dirty="0">
              <a:solidFill>
                <a:srgbClr val="007DC5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1F0BCF-A4CC-439D-969A-CAE470A5007E}"/>
              </a:ext>
            </a:extLst>
          </p:cNvPr>
          <p:cNvSpPr txBox="1"/>
          <p:nvPr/>
        </p:nvSpPr>
        <p:spPr>
          <a:xfrm>
            <a:off x="257386" y="359732"/>
            <a:ext cx="79500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27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Strategic Plan Working Definitions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AFA00D-8ECE-4B1A-9953-371696DB4C36}"/>
              </a:ext>
            </a:extLst>
          </p:cNvPr>
          <p:cNvSpPr txBox="1"/>
          <p:nvPr/>
        </p:nvSpPr>
        <p:spPr>
          <a:xfrm>
            <a:off x="250826" y="1295400"/>
            <a:ext cx="8417690" cy="5498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2">
                    <a:lumMod val="10000"/>
                  </a:schemeClr>
                </a:solidFill>
                <a:latin typeface="Proxima Nova"/>
                <a:cs typeface="Arial" panose="020B0604020202020204" pitchFamily="34" charset="0"/>
              </a:rPr>
              <a:t>Goals: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Proxima Nova"/>
                <a:cs typeface="Arial" panose="020B0604020202020204" pitchFamily="34" charset="0"/>
              </a:rPr>
              <a:t> Broad, aspirational, value-laden concepts focused on the contours of water sustainability</a:t>
            </a:r>
          </a:p>
          <a:p>
            <a:pPr marL="342900" indent="-342900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Proxima Nova"/>
                <a:cs typeface="Arial" panose="020B0604020202020204" pitchFamily="34" charset="0"/>
              </a:rPr>
              <a:t>Objectives:</a:t>
            </a:r>
            <a:r>
              <a:rPr lang="en-US" sz="2800" dirty="0">
                <a:latin typeface="Proxima Nova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Proxima Nova"/>
                <a:cs typeface="Arial" panose="020B0604020202020204" pitchFamily="34" charset="0"/>
              </a:rPr>
              <a:t>More detailed ways in which the Institute links our work to the goals, and the contributions we’re making to achieving them</a:t>
            </a:r>
          </a:p>
          <a:p>
            <a:pPr marL="342900" indent="-342900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prstClr val="black"/>
                </a:solidFill>
                <a:latin typeface="Proxima Nova"/>
                <a:cs typeface="Arial" panose="020B0604020202020204" pitchFamily="34" charset="0"/>
              </a:rPr>
              <a:t>Focus Areas:</a:t>
            </a:r>
            <a:r>
              <a:rPr lang="en-US" sz="2800" dirty="0">
                <a:solidFill>
                  <a:prstClr val="black"/>
                </a:solidFill>
                <a:latin typeface="Proxima Nova"/>
                <a:cs typeface="Arial" panose="020B0604020202020204" pitchFamily="34" charset="0"/>
              </a:rPr>
              <a:t> Specific areas of programmatic focus and the mechanism through which we organize research staff and develop and execute thematic strategies. Trans-sectional, spreading across multiple goals, and mostly for internal use</a:t>
            </a:r>
          </a:p>
          <a:p>
            <a:pPr marL="342900" indent="-342900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prstClr val="black"/>
                </a:solidFill>
                <a:latin typeface="Proxima Nova"/>
                <a:cs typeface="Arial" panose="020B0604020202020204" pitchFamily="34" charset="0"/>
              </a:rPr>
              <a:t>Impact Pathways: </a:t>
            </a:r>
            <a:r>
              <a:rPr lang="en-US" sz="2800" dirty="0">
                <a:solidFill>
                  <a:prstClr val="black"/>
                </a:solidFill>
                <a:latin typeface="Proxima Nova"/>
                <a:cs typeface="Arial" panose="020B0604020202020204" pitchFamily="34" charset="0"/>
              </a:rPr>
              <a:t>Functional modalities for achieving objectives</a:t>
            </a:r>
            <a:endParaRPr lang="en-US" sz="2800" dirty="0">
              <a:latin typeface="Proxima Nova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450"/>
              </a:spcAft>
            </a:pPr>
            <a:endParaRPr lang="en-US" sz="21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D4C9DF-4308-4596-8A50-FFA74F8070B4}"/>
              </a:ext>
            </a:extLst>
          </p:cNvPr>
          <p:cNvSpPr txBox="1"/>
          <p:nvPr/>
        </p:nvSpPr>
        <p:spPr>
          <a:xfrm>
            <a:off x="286689" y="6498268"/>
            <a:ext cx="2101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7DC5"/>
                </a:solidFill>
                <a:latin typeface="Proxima Nova"/>
              </a:rPr>
              <a:t>pacinst.org | @</a:t>
            </a:r>
            <a:r>
              <a:rPr lang="en-US" sz="1200" b="1" dirty="0" err="1">
                <a:solidFill>
                  <a:srgbClr val="007DC5"/>
                </a:solidFill>
                <a:latin typeface="Proxima Nova"/>
              </a:rPr>
              <a:t>PacificInstitut</a:t>
            </a:r>
            <a:endParaRPr lang="en-US" sz="1200" b="1" dirty="0">
              <a:solidFill>
                <a:srgbClr val="007DC5"/>
              </a:solidFill>
              <a:latin typeface="Proxima Nova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8" r="2238" b="15605"/>
          <a:stretch/>
        </p:blipFill>
        <p:spPr>
          <a:xfrm>
            <a:off x="7754289" y="5942974"/>
            <a:ext cx="1103022" cy="71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086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F793D3-BE58-49CB-B51E-557FD7D54526}"/>
              </a:ext>
            </a:extLst>
          </p:cNvPr>
          <p:cNvSpPr/>
          <p:nvPr/>
        </p:nvSpPr>
        <p:spPr>
          <a:xfrm>
            <a:off x="0" y="0"/>
            <a:ext cx="9144000" cy="1226192"/>
          </a:xfrm>
          <a:prstGeom prst="rect">
            <a:avLst/>
          </a:prstGeom>
          <a:solidFill>
            <a:srgbClr val="007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1F0BCF-A4CC-439D-969A-CAE470A5007E}"/>
              </a:ext>
            </a:extLst>
          </p:cNvPr>
          <p:cNvSpPr txBox="1"/>
          <p:nvPr/>
        </p:nvSpPr>
        <p:spPr>
          <a:xfrm>
            <a:off x="257386" y="255012"/>
            <a:ext cx="8677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28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Mission: Create and advance solutions to the world’s most pressing water challenges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D4C9DF-4308-4596-8A50-FFA74F8070B4}"/>
              </a:ext>
            </a:extLst>
          </p:cNvPr>
          <p:cNvSpPr txBox="1"/>
          <p:nvPr/>
        </p:nvSpPr>
        <p:spPr>
          <a:xfrm>
            <a:off x="257386" y="5909021"/>
            <a:ext cx="2101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7DC5"/>
                </a:solidFill>
                <a:latin typeface="Proxima Nova"/>
              </a:rPr>
              <a:t>pacinst.org | @</a:t>
            </a:r>
            <a:r>
              <a:rPr lang="en-US" sz="1200" b="1" dirty="0" err="1">
                <a:solidFill>
                  <a:srgbClr val="007DC5"/>
                </a:solidFill>
                <a:latin typeface="Proxima Nova"/>
              </a:rPr>
              <a:t>PacificInstitut</a:t>
            </a:r>
            <a:endParaRPr lang="en-US" sz="1200" b="1" dirty="0">
              <a:solidFill>
                <a:srgbClr val="007DC5"/>
              </a:solidFill>
              <a:latin typeface="Proxima Nova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0FABDA-9DE1-468A-8A57-81D4A68B01BA}"/>
              </a:ext>
            </a:extLst>
          </p:cNvPr>
          <p:cNvCxnSpPr>
            <a:cxnSpLocks/>
          </p:cNvCxnSpPr>
          <p:nvPr/>
        </p:nvCxnSpPr>
        <p:spPr>
          <a:xfrm flipH="1">
            <a:off x="257387" y="5751369"/>
            <a:ext cx="867781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8" r="2238" b="15605"/>
          <a:stretch/>
        </p:blipFill>
        <p:spPr>
          <a:xfrm>
            <a:off x="7754289" y="5942974"/>
            <a:ext cx="1103022" cy="715407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C10736B-49F5-4976-99DE-384AC45A85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954524"/>
              </p:ext>
            </p:extLst>
          </p:nvPr>
        </p:nvGraphicFramePr>
        <p:xfrm>
          <a:off x="257386" y="1540780"/>
          <a:ext cx="3992195" cy="4050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2195">
                  <a:extLst>
                    <a:ext uri="{9D8B030D-6E8A-4147-A177-3AD203B41FA5}">
                      <a16:colId xmlns:a16="http://schemas.microsoft.com/office/drawing/2014/main" val="2637126095"/>
                    </a:ext>
                  </a:extLst>
                </a:gridCol>
              </a:tblGrid>
              <a:tr h="56306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Water Sustainability Goals</a:t>
                      </a:r>
                    </a:p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1345172236"/>
                  </a:ext>
                </a:extLst>
              </a:tr>
              <a:tr h="77921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Safe, affordable, accessible water and sanitation for all</a:t>
                      </a: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1816897930"/>
                  </a:ext>
                </a:extLst>
              </a:tr>
              <a:tr h="8101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Integrated and cooperative water resource management at all levels</a:t>
                      </a: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1570240697"/>
                  </a:ext>
                </a:extLst>
              </a:tr>
              <a:tr h="10377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Climate-resilient urban, industrial, and agricultural systems within the limits of available water</a:t>
                      </a: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4205870803"/>
                  </a:ext>
                </a:extLst>
              </a:tr>
              <a:tr h="8101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Healthy aquatic and riparian ecosystems</a:t>
                      </a: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3287319505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549BEE1-0107-471A-8E8B-7E98C25122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619141"/>
              </p:ext>
            </p:extLst>
          </p:nvPr>
        </p:nvGraphicFramePr>
        <p:xfrm>
          <a:off x="5257800" y="1828802"/>
          <a:ext cx="3711717" cy="3550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1717">
                  <a:extLst>
                    <a:ext uri="{9D8B030D-6E8A-4147-A177-3AD203B41FA5}">
                      <a16:colId xmlns:a16="http://schemas.microsoft.com/office/drawing/2014/main" val="1953530480"/>
                    </a:ext>
                  </a:extLst>
                </a:gridCol>
              </a:tblGrid>
              <a:tr h="4098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Programmatic Focus Areas</a:t>
                      </a: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3696018710"/>
                  </a:ext>
                </a:extLst>
              </a:tr>
              <a:tr h="8196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Corporate Water Stewardship</a:t>
                      </a: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2085470488"/>
                  </a:ext>
                </a:extLst>
              </a:tr>
              <a:tr h="681298">
                <a:tc>
                  <a:txBody>
                    <a:bodyPr/>
                    <a:lstStyle/>
                    <a:p>
                      <a:pPr lvl="1" algn="l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Prospective Focus Areas</a:t>
                      </a: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1324342822"/>
                  </a:ext>
                </a:extLst>
              </a:tr>
              <a:tr h="4098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Climate and Water</a:t>
                      </a: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3860696223"/>
                  </a:ext>
                </a:extLst>
              </a:tr>
              <a:tr h="4098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Safe and Affordable Water</a:t>
                      </a: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2333495398"/>
                  </a:ext>
                </a:extLst>
              </a:tr>
              <a:tr h="4098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Water Quality; Beneficial Reuse</a:t>
                      </a: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3035951486"/>
                  </a:ext>
                </a:extLst>
              </a:tr>
              <a:tr h="4098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California</a:t>
                      </a: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1521053153"/>
                  </a:ext>
                </a:extLst>
              </a:tr>
            </a:tbl>
          </a:graphicData>
        </a:graphic>
      </p:graphicFrame>
      <p:sp>
        <p:nvSpPr>
          <p:cNvPr id="15" name="Arrow: Left 14">
            <a:extLst>
              <a:ext uri="{FF2B5EF4-FFF2-40B4-BE49-F238E27FC236}">
                <a16:creationId xmlns:a16="http://schemas.microsoft.com/office/drawing/2014/main" id="{26B62D71-DBD1-492A-A062-271AD7A4D8F9}"/>
              </a:ext>
            </a:extLst>
          </p:cNvPr>
          <p:cNvSpPr/>
          <p:nvPr/>
        </p:nvSpPr>
        <p:spPr>
          <a:xfrm>
            <a:off x="4523576" y="2875374"/>
            <a:ext cx="457200" cy="198119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615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F793D3-BE58-49CB-B51E-557FD7D54526}"/>
              </a:ext>
            </a:extLst>
          </p:cNvPr>
          <p:cNvSpPr/>
          <p:nvPr/>
        </p:nvSpPr>
        <p:spPr>
          <a:xfrm>
            <a:off x="0" y="0"/>
            <a:ext cx="9144000" cy="904054"/>
          </a:xfrm>
          <a:prstGeom prst="rect">
            <a:avLst/>
          </a:prstGeom>
          <a:solidFill>
            <a:srgbClr val="007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1F0BCF-A4CC-439D-969A-CAE470A5007E}"/>
              </a:ext>
            </a:extLst>
          </p:cNvPr>
          <p:cNvSpPr txBox="1"/>
          <p:nvPr/>
        </p:nvSpPr>
        <p:spPr>
          <a:xfrm>
            <a:off x="257386" y="255012"/>
            <a:ext cx="8677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28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Illustrative “Impact Pathways”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D4C9DF-4308-4596-8A50-FFA74F8070B4}"/>
              </a:ext>
            </a:extLst>
          </p:cNvPr>
          <p:cNvSpPr txBox="1"/>
          <p:nvPr/>
        </p:nvSpPr>
        <p:spPr>
          <a:xfrm>
            <a:off x="257386" y="5909021"/>
            <a:ext cx="2101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7DC5"/>
                </a:solidFill>
                <a:latin typeface="Proxima Nova"/>
              </a:rPr>
              <a:t>pacinst.org | @</a:t>
            </a:r>
            <a:r>
              <a:rPr lang="en-US" sz="1200" b="1" dirty="0" err="1">
                <a:solidFill>
                  <a:srgbClr val="007DC5"/>
                </a:solidFill>
                <a:latin typeface="Proxima Nova"/>
              </a:rPr>
              <a:t>PacificInstitut</a:t>
            </a:r>
            <a:endParaRPr lang="en-US" sz="1200" b="1" dirty="0">
              <a:solidFill>
                <a:srgbClr val="007DC5"/>
              </a:solidFill>
              <a:latin typeface="Proxima Nova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0FABDA-9DE1-468A-8A57-81D4A68B01BA}"/>
              </a:ext>
            </a:extLst>
          </p:cNvPr>
          <p:cNvCxnSpPr>
            <a:cxnSpLocks/>
          </p:cNvCxnSpPr>
          <p:nvPr/>
        </p:nvCxnSpPr>
        <p:spPr>
          <a:xfrm flipH="1">
            <a:off x="257387" y="5751369"/>
            <a:ext cx="867781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8" r="2238" b="15605"/>
          <a:stretch/>
        </p:blipFill>
        <p:spPr>
          <a:xfrm>
            <a:off x="7754289" y="5942974"/>
            <a:ext cx="1103022" cy="71540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A1AFC4C-C55B-477E-8FAF-A42FA04AF8C1}"/>
              </a:ext>
            </a:extLst>
          </p:cNvPr>
          <p:cNvSpPr/>
          <p:nvPr/>
        </p:nvSpPr>
        <p:spPr>
          <a:xfrm>
            <a:off x="433493" y="1752600"/>
            <a:ext cx="8277014" cy="2838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Normative support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Policy/strategic advice and thought leadership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collection and analysis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Capacity development and technical assistance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Convening of stakeholders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Direct support and service delivery</a:t>
            </a:r>
          </a:p>
        </p:txBody>
      </p:sp>
    </p:spTree>
    <p:extLst>
      <p:ext uri="{BB962C8B-B14F-4D97-AF65-F5344CB8AC3E}">
        <p14:creationId xmlns:p14="http://schemas.microsoft.com/office/powerpoint/2010/main" val="2512050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F793D3-BE58-49CB-B51E-557FD7D54526}"/>
              </a:ext>
            </a:extLst>
          </p:cNvPr>
          <p:cNvSpPr/>
          <p:nvPr/>
        </p:nvSpPr>
        <p:spPr>
          <a:xfrm>
            <a:off x="0" y="0"/>
            <a:ext cx="9144000" cy="1226192"/>
          </a:xfrm>
          <a:prstGeom prst="rect">
            <a:avLst/>
          </a:prstGeom>
          <a:solidFill>
            <a:srgbClr val="007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1F0BCF-A4CC-439D-969A-CAE470A5007E}"/>
              </a:ext>
            </a:extLst>
          </p:cNvPr>
          <p:cNvSpPr txBox="1"/>
          <p:nvPr/>
        </p:nvSpPr>
        <p:spPr>
          <a:xfrm>
            <a:off x="257386" y="255012"/>
            <a:ext cx="8677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/>
                <a:ea typeface="+mn-ea"/>
                <a:cs typeface="Arial" panose="020B0604020202020204" pitchFamily="34" charset="0"/>
              </a:rPr>
              <a:t>Strategic Planning Roadmap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D4C9DF-4308-4596-8A50-FFA74F8070B4}"/>
              </a:ext>
            </a:extLst>
          </p:cNvPr>
          <p:cNvSpPr txBox="1"/>
          <p:nvPr/>
        </p:nvSpPr>
        <p:spPr>
          <a:xfrm>
            <a:off x="257386" y="5909021"/>
            <a:ext cx="2101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7DC5"/>
                </a:solidFill>
                <a:effectLst/>
                <a:uLnTx/>
                <a:uFillTx/>
                <a:latin typeface="Proxima Nova"/>
                <a:ea typeface="+mn-ea"/>
                <a:cs typeface="+mn-cs"/>
              </a:rPr>
              <a:t>pacinst.org | @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7DC5"/>
                </a:solidFill>
                <a:effectLst/>
                <a:uLnTx/>
                <a:uFillTx/>
                <a:latin typeface="Proxima Nova"/>
                <a:ea typeface="+mn-ea"/>
                <a:cs typeface="+mn-cs"/>
              </a:rPr>
              <a:t>PacificInstitut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7DC5"/>
              </a:solidFill>
              <a:effectLst/>
              <a:uLnTx/>
              <a:uFillTx/>
              <a:latin typeface="Proxima Nova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0FABDA-9DE1-468A-8A57-81D4A68B01BA}"/>
              </a:ext>
            </a:extLst>
          </p:cNvPr>
          <p:cNvCxnSpPr>
            <a:cxnSpLocks/>
          </p:cNvCxnSpPr>
          <p:nvPr/>
        </p:nvCxnSpPr>
        <p:spPr>
          <a:xfrm flipH="1">
            <a:off x="257387" y="5751369"/>
            <a:ext cx="867781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8" r="2238" b="15605"/>
          <a:stretch/>
        </p:blipFill>
        <p:spPr>
          <a:xfrm>
            <a:off x="7754289" y="5942974"/>
            <a:ext cx="1103022" cy="715407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3B57BD5-164C-4137-A1B7-20A5BF7F77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622600"/>
              </p:ext>
            </p:extLst>
          </p:nvPr>
        </p:nvGraphicFramePr>
        <p:xfrm>
          <a:off x="762000" y="1447798"/>
          <a:ext cx="7543800" cy="3855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9255">
                  <a:extLst>
                    <a:ext uri="{9D8B030D-6E8A-4147-A177-3AD203B41FA5}">
                      <a16:colId xmlns:a16="http://schemas.microsoft.com/office/drawing/2014/main" val="1913103969"/>
                    </a:ext>
                  </a:extLst>
                </a:gridCol>
                <a:gridCol w="2074545">
                  <a:extLst>
                    <a:ext uri="{9D8B030D-6E8A-4147-A177-3AD203B41FA5}">
                      <a16:colId xmlns:a16="http://schemas.microsoft.com/office/drawing/2014/main" val="2535051352"/>
                    </a:ext>
                  </a:extLst>
                </a:gridCol>
              </a:tblGrid>
              <a:tr h="708057">
                <a:tc>
                  <a:txBody>
                    <a:bodyPr/>
                    <a:lstStyle/>
                    <a:p>
                      <a:r>
                        <a:rPr lang="en-US" sz="2800" dirty="0"/>
                        <a:t>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Timeline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836904"/>
                  </a:ext>
                </a:extLst>
              </a:tr>
              <a:tr h="1190552">
                <a:tc>
                  <a:txBody>
                    <a:bodyPr/>
                    <a:lstStyle/>
                    <a:p>
                      <a:r>
                        <a:rPr lang="en-US" sz="2800" dirty="0"/>
                        <a:t>Defining/Scoping Programmatic Priorities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Q1-Q2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894631"/>
                  </a:ext>
                </a:extLst>
              </a:tr>
              <a:tr h="1239099">
                <a:tc>
                  <a:txBody>
                    <a:bodyPr/>
                    <a:lstStyle/>
                    <a:p>
                      <a:r>
                        <a:rPr lang="en-US" sz="2800" dirty="0"/>
                        <a:t>Mapping Impact Pathways; Operational Strategies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Q3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783745"/>
                  </a:ext>
                </a:extLst>
              </a:tr>
              <a:tr h="717891">
                <a:tc>
                  <a:txBody>
                    <a:bodyPr/>
                    <a:lstStyle/>
                    <a:p>
                      <a:r>
                        <a:rPr lang="en-US" sz="2800" dirty="0"/>
                        <a:t>Finalizing the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Q4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0118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3770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9727C38-1898-43F8-A340-2BDFDC13584B}"/>
              </a:ext>
            </a:extLst>
          </p:cNvPr>
          <p:cNvSpPr/>
          <p:nvPr/>
        </p:nvSpPr>
        <p:spPr>
          <a:xfrm>
            <a:off x="0" y="-1798"/>
            <a:ext cx="9144000" cy="830997"/>
          </a:xfrm>
          <a:prstGeom prst="rect">
            <a:avLst/>
          </a:prstGeom>
          <a:solidFill>
            <a:srgbClr val="2E8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193CB2-F00B-49DA-AAF7-83D17B27C23B}"/>
              </a:ext>
            </a:extLst>
          </p:cNvPr>
          <p:cNvSpPr txBox="1"/>
          <p:nvPr/>
        </p:nvSpPr>
        <p:spPr>
          <a:xfrm>
            <a:off x="161472" y="138190"/>
            <a:ext cx="898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2018 Organizational Goals</a:t>
            </a: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9D72F740-060B-4927-9D8A-2F6C4B05659E}"/>
              </a:ext>
            </a:extLst>
          </p:cNvPr>
          <p:cNvSpPr/>
          <p:nvPr/>
        </p:nvSpPr>
        <p:spPr>
          <a:xfrm>
            <a:off x="4737904" y="1192502"/>
            <a:ext cx="3971505" cy="22465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BBB5A399-9F2A-4EB4-B03E-382499B47137}"/>
              </a:ext>
            </a:extLst>
          </p:cNvPr>
          <p:cNvSpPr txBox="1"/>
          <p:nvPr/>
        </p:nvSpPr>
        <p:spPr>
          <a:xfrm>
            <a:off x="4884449" y="1291651"/>
            <a:ext cx="717550" cy="376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7800"/>
              </a:lnSpc>
              <a:spcBef>
                <a:spcPts val="95"/>
              </a:spcBef>
            </a:pPr>
            <a:r>
              <a:rPr sz="900" b="1" spc="0" dirty="0">
                <a:solidFill>
                  <a:srgbClr val="1E3250"/>
                </a:solidFill>
                <a:latin typeface="Arial"/>
                <a:cs typeface="Arial"/>
              </a:rPr>
              <a:t>Objective:  D</a:t>
            </a:r>
            <a:r>
              <a:rPr sz="900" b="1" spc="-5" dirty="0">
                <a:solidFill>
                  <a:srgbClr val="1E3250"/>
                </a:solidFill>
                <a:latin typeface="Arial"/>
                <a:cs typeface="Arial"/>
              </a:rPr>
              <a:t>e</a:t>
            </a:r>
            <a:r>
              <a:rPr sz="900" b="1" spc="5" dirty="0">
                <a:solidFill>
                  <a:srgbClr val="1E3250"/>
                </a:solidFill>
                <a:latin typeface="Arial"/>
                <a:cs typeface="Arial"/>
              </a:rPr>
              <a:t>s</a:t>
            </a:r>
            <a:r>
              <a:rPr sz="900" b="1" spc="0" dirty="0">
                <a:solidFill>
                  <a:srgbClr val="1E3250"/>
                </a:solidFill>
                <a:latin typeface="Arial"/>
                <a:cs typeface="Arial"/>
              </a:rPr>
              <a:t>c</a:t>
            </a:r>
            <a:r>
              <a:rPr sz="900" b="1" spc="35" dirty="0">
                <a:solidFill>
                  <a:srgbClr val="1E3250"/>
                </a:solidFill>
                <a:latin typeface="Arial"/>
                <a:cs typeface="Arial"/>
              </a:rPr>
              <a:t>ri</a:t>
            </a:r>
            <a:r>
              <a:rPr sz="900" b="1" spc="0" dirty="0">
                <a:solidFill>
                  <a:srgbClr val="1E3250"/>
                </a:solidFill>
                <a:latin typeface="Arial"/>
                <a:cs typeface="Arial"/>
              </a:rPr>
              <a:t>p</a:t>
            </a:r>
            <a:r>
              <a:rPr sz="900" b="1" spc="65" dirty="0">
                <a:solidFill>
                  <a:srgbClr val="1E3250"/>
                </a:solidFill>
                <a:latin typeface="Arial"/>
                <a:cs typeface="Arial"/>
              </a:rPr>
              <a:t>t</a:t>
            </a:r>
            <a:r>
              <a:rPr sz="900" b="1" spc="5" dirty="0">
                <a:solidFill>
                  <a:srgbClr val="1E3250"/>
                </a:solidFill>
                <a:latin typeface="Arial"/>
                <a:cs typeface="Arial"/>
              </a:rPr>
              <a:t>i</a:t>
            </a:r>
            <a:r>
              <a:rPr sz="900" b="1" dirty="0">
                <a:solidFill>
                  <a:srgbClr val="1E3250"/>
                </a:solidFill>
                <a:latin typeface="Arial"/>
                <a:cs typeface="Arial"/>
              </a:rPr>
              <a:t>o</a:t>
            </a:r>
            <a:r>
              <a:rPr sz="900" b="1" spc="-5" dirty="0">
                <a:solidFill>
                  <a:srgbClr val="1E3250"/>
                </a:solidFill>
                <a:latin typeface="Arial"/>
                <a:cs typeface="Arial"/>
              </a:rPr>
              <a:t>n</a:t>
            </a:r>
            <a:r>
              <a:rPr sz="900" b="1" spc="-30" dirty="0">
                <a:solidFill>
                  <a:srgbClr val="1E3250"/>
                </a:solidFill>
                <a:latin typeface="Arial"/>
                <a:cs typeface="Arial"/>
              </a:rPr>
              <a:t>: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3CD45B79-13D5-48A4-B701-B4614EF9F683}"/>
              </a:ext>
            </a:extLst>
          </p:cNvPr>
          <p:cNvSpPr/>
          <p:nvPr/>
        </p:nvSpPr>
        <p:spPr>
          <a:xfrm>
            <a:off x="399208" y="1209061"/>
            <a:ext cx="3971505" cy="2246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EB9A027E-F481-4BFC-B686-54613990DF1B}"/>
              </a:ext>
            </a:extLst>
          </p:cNvPr>
          <p:cNvSpPr txBox="1"/>
          <p:nvPr/>
        </p:nvSpPr>
        <p:spPr>
          <a:xfrm>
            <a:off x="545683" y="1308210"/>
            <a:ext cx="717550" cy="376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7800"/>
              </a:lnSpc>
              <a:spcBef>
                <a:spcPts val="95"/>
              </a:spcBef>
            </a:pPr>
            <a:r>
              <a:rPr sz="900" b="1" spc="0" dirty="0">
                <a:solidFill>
                  <a:srgbClr val="1E3250"/>
                </a:solidFill>
                <a:latin typeface="Arial"/>
                <a:cs typeface="Arial"/>
              </a:rPr>
              <a:t>Objective:  D</a:t>
            </a:r>
            <a:r>
              <a:rPr sz="900" b="1" spc="-5" dirty="0">
                <a:solidFill>
                  <a:srgbClr val="1E3250"/>
                </a:solidFill>
                <a:latin typeface="Arial"/>
                <a:cs typeface="Arial"/>
              </a:rPr>
              <a:t>e</a:t>
            </a:r>
            <a:r>
              <a:rPr sz="900" b="1" spc="5" dirty="0">
                <a:solidFill>
                  <a:srgbClr val="1E3250"/>
                </a:solidFill>
                <a:latin typeface="Arial"/>
                <a:cs typeface="Arial"/>
              </a:rPr>
              <a:t>s</a:t>
            </a:r>
            <a:r>
              <a:rPr sz="900" b="1" spc="0" dirty="0">
                <a:solidFill>
                  <a:srgbClr val="1E3250"/>
                </a:solidFill>
                <a:latin typeface="Arial"/>
                <a:cs typeface="Arial"/>
              </a:rPr>
              <a:t>c</a:t>
            </a:r>
            <a:r>
              <a:rPr sz="900" b="1" spc="35" dirty="0">
                <a:solidFill>
                  <a:srgbClr val="1E3250"/>
                </a:solidFill>
                <a:latin typeface="Arial"/>
                <a:cs typeface="Arial"/>
              </a:rPr>
              <a:t>ri</a:t>
            </a:r>
            <a:r>
              <a:rPr sz="900" b="1" spc="0" dirty="0">
                <a:solidFill>
                  <a:srgbClr val="1E3250"/>
                </a:solidFill>
                <a:latin typeface="Arial"/>
                <a:cs typeface="Arial"/>
              </a:rPr>
              <a:t>p</a:t>
            </a:r>
            <a:r>
              <a:rPr sz="900" b="1" spc="65" dirty="0">
                <a:solidFill>
                  <a:srgbClr val="1E3250"/>
                </a:solidFill>
                <a:latin typeface="Arial"/>
                <a:cs typeface="Arial"/>
              </a:rPr>
              <a:t>t</a:t>
            </a:r>
            <a:r>
              <a:rPr sz="900" b="1" spc="5" dirty="0">
                <a:solidFill>
                  <a:srgbClr val="1E3250"/>
                </a:solidFill>
                <a:latin typeface="Arial"/>
                <a:cs typeface="Arial"/>
              </a:rPr>
              <a:t>i</a:t>
            </a:r>
            <a:r>
              <a:rPr sz="900" b="1" dirty="0">
                <a:solidFill>
                  <a:srgbClr val="1E3250"/>
                </a:solidFill>
                <a:latin typeface="Arial"/>
                <a:cs typeface="Arial"/>
              </a:rPr>
              <a:t>o</a:t>
            </a:r>
            <a:r>
              <a:rPr sz="900" b="1" spc="-5" dirty="0">
                <a:solidFill>
                  <a:srgbClr val="1E3250"/>
                </a:solidFill>
                <a:latin typeface="Arial"/>
                <a:cs typeface="Arial"/>
              </a:rPr>
              <a:t>n</a:t>
            </a:r>
            <a:r>
              <a:rPr sz="900" b="1" spc="-30" dirty="0">
                <a:solidFill>
                  <a:srgbClr val="1E3250"/>
                </a:solidFill>
                <a:latin typeface="Arial"/>
                <a:cs typeface="Arial"/>
              </a:rPr>
              <a:t>: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AD40A446-DD46-48D9-9DC9-15C8C9042982}"/>
              </a:ext>
            </a:extLst>
          </p:cNvPr>
          <p:cNvSpPr/>
          <p:nvPr/>
        </p:nvSpPr>
        <p:spPr>
          <a:xfrm>
            <a:off x="4724400" y="3805585"/>
            <a:ext cx="3971505" cy="224654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8">
            <a:extLst>
              <a:ext uri="{FF2B5EF4-FFF2-40B4-BE49-F238E27FC236}">
                <a16:creationId xmlns:a16="http://schemas.microsoft.com/office/drawing/2014/main" id="{9C19FCA7-8C1A-46A0-AA15-5D930813DB66}"/>
              </a:ext>
            </a:extLst>
          </p:cNvPr>
          <p:cNvSpPr/>
          <p:nvPr/>
        </p:nvSpPr>
        <p:spPr>
          <a:xfrm>
            <a:off x="399208" y="3850772"/>
            <a:ext cx="3971505" cy="22465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C35F90E3-D12E-4CF2-8B70-A016A58857FE}"/>
              </a:ext>
            </a:extLst>
          </p:cNvPr>
          <p:cNvSpPr txBox="1"/>
          <p:nvPr/>
        </p:nvSpPr>
        <p:spPr>
          <a:xfrm>
            <a:off x="545683" y="3949673"/>
            <a:ext cx="717550" cy="376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7800"/>
              </a:lnSpc>
              <a:spcBef>
                <a:spcPts val="95"/>
              </a:spcBef>
            </a:pPr>
            <a:r>
              <a:rPr sz="900" b="1" spc="0" dirty="0">
                <a:solidFill>
                  <a:srgbClr val="1E3250"/>
                </a:solidFill>
                <a:latin typeface="Arial"/>
                <a:cs typeface="Arial"/>
              </a:rPr>
              <a:t>Objective:  D</a:t>
            </a:r>
            <a:r>
              <a:rPr sz="900" b="1" spc="-5" dirty="0">
                <a:solidFill>
                  <a:srgbClr val="1E3250"/>
                </a:solidFill>
                <a:latin typeface="Arial"/>
                <a:cs typeface="Arial"/>
              </a:rPr>
              <a:t>e</a:t>
            </a:r>
            <a:r>
              <a:rPr sz="900" b="1" spc="5" dirty="0">
                <a:solidFill>
                  <a:srgbClr val="1E3250"/>
                </a:solidFill>
                <a:latin typeface="Arial"/>
                <a:cs typeface="Arial"/>
              </a:rPr>
              <a:t>s</a:t>
            </a:r>
            <a:r>
              <a:rPr sz="900" b="1" spc="0" dirty="0">
                <a:solidFill>
                  <a:srgbClr val="1E3250"/>
                </a:solidFill>
                <a:latin typeface="Arial"/>
                <a:cs typeface="Arial"/>
              </a:rPr>
              <a:t>c</a:t>
            </a:r>
            <a:r>
              <a:rPr sz="900" b="1" spc="35" dirty="0">
                <a:solidFill>
                  <a:srgbClr val="1E3250"/>
                </a:solidFill>
                <a:latin typeface="Arial"/>
                <a:cs typeface="Arial"/>
              </a:rPr>
              <a:t>ri</a:t>
            </a:r>
            <a:r>
              <a:rPr sz="900" b="1" spc="0" dirty="0">
                <a:solidFill>
                  <a:srgbClr val="1E3250"/>
                </a:solidFill>
                <a:latin typeface="Arial"/>
                <a:cs typeface="Arial"/>
              </a:rPr>
              <a:t>p</a:t>
            </a:r>
            <a:r>
              <a:rPr sz="900" b="1" spc="65" dirty="0">
                <a:solidFill>
                  <a:srgbClr val="1E3250"/>
                </a:solidFill>
                <a:latin typeface="Arial"/>
                <a:cs typeface="Arial"/>
              </a:rPr>
              <a:t>t</a:t>
            </a:r>
            <a:r>
              <a:rPr sz="900" b="1" spc="5" dirty="0">
                <a:solidFill>
                  <a:srgbClr val="1E3250"/>
                </a:solidFill>
                <a:latin typeface="Arial"/>
                <a:cs typeface="Arial"/>
              </a:rPr>
              <a:t>i</a:t>
            </a:r>
            <a:r>
              <a:rPr sz="900" b="1" dirty="0">
                <a:solidFill>
                  <a:srgbClr val="1E3250"/>
                </a:solidFill>
                <a:latin typeface="Arial"/>
                <a:cs typeface="Arial"/>
              </a:rPr>
              <a:t>o</a:t>
            </a:r>
            <a:r>
              <a:rPr sz="900" b="1" spc="-5" dirty="0">
                <a:solidFill>
                  <a:srgbClr val="1E3250"/>
                </a:solidFill>
                <a:latin typeface="Arial"/>
                <a:cs typeface="Arial"/>
              </a:rPr>
              <a:t>n</a:t>
            </a:r>
            <a:r>
              <a:rPr sz="900" b="1" spc="-30" dirty="0">
                <a:solidFill>
                  <a:srgbClr val="1E3250"/>
                </a:solidFill>
                <a:latin typeface="Arial"/>
                <a:cs typeface="Arial"/>
              </a:rPr>
              <a:t>: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11">
            <a:extLst>
              <a:ext uri="{FF2B5EF4-FFF2-40B4-BE49-F238E27FC236}">
                <a16:creationId xmlns:a16="http://schemas.microsoft.com/office/drawing/2014/main" id="{A496F984-1B3E-426C-A280-140C22B46864}"/>
              </a:ext>
            </a:extLst>
          </p:cNvPr>
          <p:cNvSpPr/>
          <p:nvPr/>
        </p:nvSpPr>
        <p:spPr>
          <a:xfrm>
            <a:off x="1680968" y="1040773"/>
            <a:ext cx="1457325" cy="196850"/>
          </a:xfrm>
          <a:custGeom>
            <a:avLst/>
            <a:gdLst/>
            <a:ahLst/>
            <a:cxnLst/>
            <a:rect l="l" t="t" r="r" b="b"/>
            <a:pathLst>
              <a:path w="1457325" h="196850">
                <a:moveTo>
                  <a:pt x="1457046" y="196329"/>
                </a:moveTo>
                <a:lnTo>
                  <a:pt x="0" y="196329"/>
                </a:lnTo>
                <a:lnTo>
                  <a:pt x="0" y="32722"/>
                </a:lnTo>
                <a:lnTo>
                  <a:pt x="2571" y="19985"/>
                </a:lnTo>
                <a:lnTo>
                  <a:pt x="9584" y="9584"/>
                </a:lnTo>
                <a:lnTo>
                  <a:pt x="19985" y="2571"/>
                </a:lnTo>
                <a:lnTo>
                  <a:pt x="32722" y="0"/>
                </a:lnTo>
                <a:lnTo>
                  <a:pt x="1424325" y="0"/>
                </a:lnTo>
                <a:lnTo>
                  <a:pt x="1437062" y="2571"/>
                </a:lnTo>
                <a:lnTo>
                  <a:pt x="1447462" y="9584"/>
                </a:lnTo>
                <a:lnTo>
                  <a:pt x="1454475" y="19985"/>
                </a:lnTo>
                <a:lnTo>
                  <a:pt x="1457046" y="32722"/>
                </a:lnTo>
                <a:lnTo>
                  <a:pt x="1457046" y="196329"/>
                </a:lnTo>
                <a:close/>
              </a:path>
            </a:pathLst>
          </a:custGeom>
          <a:solidFill>
            <a:srgbClr val="1E31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D2055D25-8A80-49B0-A467-551EB6FC4495}"/>
              </a:ext>
            </a:extLst>
          </p:cNvPr>
          <p:cNvSpPr/>
          <p:nvPr/>
        </p:nvSpPr>
        <p:spPr>
          <a:xfrm>
            <a:off x="1680968" y="1040773"/>
            <a:ext cx="1457325" cy="196850"/>
          </a:xfrm>
          <a:custGeom>
            <a:avLst/>
            <a:gdLst/>
            <a:ahLst/>
            <a:cxnLst/>
            <a:rect l="l" t="t" r="r" b="b"/>
            <a:pathLst>
              <a:path w="1457325" h="196850">
                <a:moveTo>
                  <a:pt x="32722" y="0"/>
                </a:moveTo>
                <a:lnTo>
                  <a:pt x="1424325" y="0"/>
                </a:lnTo>
                <a:lnTo>
                  <a:pt x="1437062" y="2571"/>
                </a:lnTo>
                <a:lnTo>
                  <a:pt x="1447462" y="9584"/>
                </a:lnTo>
                <a:lnTo>
                  <a:pt x="1454475" y="19985"/>
                </a:lnTo>
                <a:lnTo>
                  <a:pt x="1457046" y="32722"/>
                </a:lnTo>
                <a:lnTo>
                  <a:pt x="1457046" y="196329"/>
                </a:lnTo>
                <a:lnTo>
                  <a:pt x="0" y="196329"/>
                </a:lnTo>
                <a:lnTo>
                  <a:pt x="0" y="32722"/>
                </a:lnTo>
                <a:lnTo>
                  <a:pt x="2571" y="19985"/>
                </a:lnTo>
                <a:lnTo>
                  <a:pt x="9584" y="9584"/>
                </a:lnTo>
                <a:lnTo>
                  <a:pt x="19985" y="2571"/>
                </a:lnTo>
                <a:lnTo>
                  <a:pt x="32722" y="0"/>
                </a:lnTo>
                <a:close/>
              </a:path>
            </a:pathLst>
          </a:custGeom>
          <a:ln w="8414">
            <a:solidFill>
              <a:srgbClr val="A7A8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3">
            <a:extLst>
              <a:ext uri="{FF2B5EF4-FFF2-40B4-BE49-F238E27FC236}">
                <a16:creationId xmlns:a16="http://schemas.microsoft.com/office/drawing/2014/main" id="{5F26DE55-CA73-4CFF-BD76-1F350194EA31}"/>
              </a:ext>
            </a:extLst>
          </p:cNvPr>
          <p:cNvSpPr txBox="1"/>
          <p:nvPr/>
        </p:nvSpPr>
        <p:spPr>
          <a:xfrm>
            <a:off x="1387115" y="1026001"/>
            <a:ext cx="2835910" cy="658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60400">
              <a:lnSpc>
                <a:spcPct val="100000"/>
              </a:lnSpc>
              <a:spcBef>
                <a:spcPts val="90"/>
              </a:spcBef>
            </a:pPr>
            <a:r>
              <a:rPr sz="1300" b="1" spc="-45" dirty="0">
                <a:solidFill>
                  <a:srgbClr val="FFFFFF"/>
                </a:solidFill>
                <a:latin typeface="Arial"/>
                <a:cs typeface="Arial"/>
              </a:rPr>
              <a:t>GROWTH</a:t>
            </a:r>
            <a:endParaRPr sz="13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70"/>
              </a:spcBef>
            </a:pPr>
            <a:r>
              <a:rPr sz="900" spc="-35" dirty="0">
                <a:solidFill>
                  <a:srgbClr val="1E3250"/>
                </a:solidFill>
                <a:latin typeface="Lucida Sans"/>
                <a:cs typeface="Lucida Sans"/>
              </a:rPr>
              <a:t>Create Sustainable</a:t>
            </a:r>
            <a:r>
              <a:rPr sz="900" spc="-75" dirty="0">
                <a:solidFill>
                  <a:srgbClr val="1E3250"/>
                </a:solidFill>
                <a:latin typeface="Lucida Sans"/>
                <a:cs typeface="Lucida Sans"/>
              </a:rPr>
              <a:t> </a:t>
            </a:r>
            <a:r>
              <a:rPr sz="900" spc="-45" dirty="0">
                <a:solidFill>
                  <a:srgbClr val="1E3250"/>
                </a:solidFill>
                <a:latin typeface="Lucida Sans"/>
                <a:cs typeface="Lucida Sans"/>
              </a:rPr>
              <a:t>Growth</a:t>
            </a:r>
            <a:endParaRPr sz="900" dirty="0">
              <a:latin typeface="Lucida Sans"/>
              <a:cs typeface="Lucida Sans"/>
            </a:endParaRPr>
          </a:p>
          <a:p>
            <a:pPr marL="12700" marR="5080">
              <a:lnSpc>
                <a:spcPct val="102200"/>
              </a:lnSpc>
              <a:spcBef>
                <a:spcPts val="275"/>
              </a:spcBef>
            </a:pPr>
            <a:r>
              <a:rPr lang="en-US" sz="900" spc="-20" dirty="0">
                <a:solidFill>
                  <a:srgbClr val="1E3250"/>
                </a:solidFill>
                <a:latin typeface="Lucida Sans"/>
                <a:cs typeface="Lucida Sans"/>
              </a:rPr>
              <a:t>Increase the organization’s reach and impact</a:t>
            </a:r>
            <a:endParaRPr sz="900" dirty="0">
              <a:latin typeface="Lucida Sans"/>
              <a:cs typeface="Lucida Sans"/>
            </a:endParaRPr>
          </a:p>
        </p:txBody>
      </p:sp>
      <p:sp>
        <p:nvSpPr>
          <p:cNvPr id="24" name="object 14">
            <a:extLst>
              <a:ext uri="{FF2B5EF4-FFF2-40B4-BE49-F238E27FC236}">
                <a16:creationId xmlns:a16="http://schemas.microsoft.com/office/drawing/2014/main" id="{F5C51C81-BA2E-4C01-8984-55CEEEF0D4CF}"/>
              </a:ext>
            </a:extLst>
          </p:cNvPr>
          <p:cNvSpPr/>
          <p:nvPr/>
        </p:nvSpPr>
        <p:spPr>
          <a:xfrm>
            <a:off x="1680968" y="3679684"/>
            <a:ext cx="1457325" cy="196850"/>
          </a:xfrm>
          <a:custGeom>
            <a:avLst/>
            <a:gdLst/>
            <a:ahLst/>
            <a:cxnLst/>
            <a:rect l="l" t="t" r="r" b="b"/>
            <a:pathLst>
              <a:path w="1457325" h="196850">
                <a:moveTo>
                  <a:pt x="1457046" y="196329"/>
                </a:moveTo>
                <a:lnTo>
                  <a:pt x="0" y="196329"/>
                </a:lnTo>
                <a:lnTo>
                  <a:pt x="0" y="32722"/>
                </a:lnTo>
                <a:lnTo>
                  <a:pt x="2571" y="19985"/>
                </a:lnTo>
                <a:lnTo>
                  <a:pt x="9584" y="9584"/>
                </a:lnTo>
                <a:lnTo>
                  <a:pt x="19985" y="2571"/>
                </a:lnTo>
                <a:lnTo>
                  <a:pt x="32722" y="0"/>
                </a:lnTo>
                <a:lnTo>
                  <a:pt x="1424325" y="0"/>
                </a:lnTo>
                <a:lnTo>
                  <a:pt x="1437062" y="2571"/>
                </a:lnTo>
                <a:lnTo>
                  <a:pt x="1447462" y="9584"/>
                </a:lnTo>
                <a:lnTo>
                  <a:pt x="1454475" y="19985"/>
                </a:lnTo>
                <a:lnTo>
                  <a:pt x="1457046" y="32722"/>
                </a:lnTo>
                <a:lnTo>
                  <a:pt x="1457046" y="196329"/>
                </a:lnTo>
                <a:close/>
              </a:path>
            </a:pathLst>
          </a:custGeom>
          <a:solidFill>
            <a:srgbClr val="1E31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5">
            <a:extLst>
              <a:ext uri="{FF2B5EF4-FFF2-40B4-BE49-F238E27FC236}">
                <a16:creationId xmlns:a16="http://schemas.microsoft.com/office/drawing/2014/main" id="{DC892248-DA91-427A-9CF5-40442E8C6E97}"/>
              </a:ext>
            </a:extLst>
          </p:cNvPr>
          <p:cNvSpPr/>
          <p:nvPr/>
        </p:nvSpPr>
        <p:spPr>
          <a:xfrm>
            <a:off x="1680968" y="3679684"/>
            <a:ext cx="1457325" cy="196850"/>
          </a:xfrm>
          <a:custGeom>
            <a:avLst/>
            <a:gdLst/>
            <a:ahLst/>
            <a:cxnLst/>
            <a:rect l="l" t="t" r="r" b="b"/>
            <a:pathLst>
              <a:path w="1457325" h="196850">
                <a:moveTo>
                  <a:pt x="32722" y="0"/>
                </a:moveTo>
                <a:lnTo>
                  <a:pt x="1424325" y="0"/>
                </a:lnTo>
                <a:lnTo>
                  <a:pt x="1437062" y="2571"/>
                </a:lnTo>
                <a:lnTo>
                  <a:pt x="1447462" y="9584"/>
                </a:lnTo>
                <a:lnTo>
                  <a:pt x="1454475" y="19985"/>
                </a:lnTo>
                <a:lnTo>
                  <a:pt x="1457046" y="32722"/>
                </a:lnTo>
                <a:lnTo>
                  <a:pt x="1457046" y="196329"/>
                </a:lnTo>
                <a:lnTo>
                  <a:pt x="0" y="196329"/>
                </a:lnTo>
                <a:lnTo>
                  <a:pt x="0" y="32722"/>
                </a:lnTo>
                <a:lnTo>
                  <a:pt x="2571" y="19985"/>
                </a:lnTo>
                <a:lnTo>
                  <a:pt x="9584" y="9584"/>
                </a:lnTo>
                <a:lnTo>
                  <a:pt x="19985" y="2571"/>
                </a:lnTo>
                <a:lnTo>
                  <a:pt x="32722" y="0"/>
                </a:lnTo>
                <a:close/>
              </a:path>
            </a:pathLst>
          </a:custGeom>
          <a:ln w="8414">
            <a:solidFill>
              <a:srgbClr val="A7A8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6">
            <a:extLst>
              <a:ext uri="{FF2B5EF4-FFF2-40B4-BE49-F238E27FC236}">
                <a16:creationId xmlns:a16="http://schemas.microsoft.com/office/drawing/2014/main" id="{9F1303CF-B2E4-431A-81D8-771BD1094DD2}"/>
              </a:ext>
            </a:extLst>
          </p:cNvPr>
          <p:cNvSpPr txBox="1"/>
          <p:nvPr/>
        </p:nvSpPr>
        <p:spPr>
          <a:xfrm>
            <a:off x="1387115" y="3664709"/>
            <a:ext cx="2816225" cy="8835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18795">
              <a:lnSpc>
                <a:spcPct val="100000"/>
              </a:lnSpc>
              <a:spcBef>
                <a:spcPts val="90"/>
              </a:spcBef>
            </a:pP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FINANCIALS</a:t>
            </a:r>
            <a:endParaRPr sz="13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lang="en-US" sz="900" spc="-40" dirty="0">
                <a:solidFill>
                  <a:srgbClr val="1E3250"/>
                </a:solidFill>
                <a:latin typeface="Lucida Sans"/>
                <a:cs typeface="Lucida Sans"/>
              </a:rPr>
              <a:t>Improve Financial Condition</a:t>
            </a:r>
            <a:endParaRPr lang="en-US" sz="900" dirty="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lang="en-US" sz="900" spc="-20" dirty="0">
                <a:solidFill>
                  <a:srgbClr val="1E3250"/>
                </a:solidFill>
                <a:latin typeface="Lucida Sans"/>
                <a:cs typeface="Lucida Sans"/>
              </a:rPr>
              <a:t>Increase 2017 annual operating budget by 15 percent with no deficit </a:t>
            </a:r>
            <a:endParaRPr sz="900" dirty="0">
              <a:latin typeface="Lucida Sans"/>
              <a:cs typeface="Lucida Sans"/>
            </a:endParaRPr>
          </a:p>
        </p:txBody>
      </p:sp>
      <p:sp>
        <p:nvSpPr>
          <p:cNvPr id="27" name="object 17">
            <a:extLst>
              <a:ext uri="{FF2B5EF4-FFF2-40B4-BE49-F238E27FC236}">
                <a16:creationId xmlns:a16="http://schemas.microsoft.com/office/drawing/2014/main" id="{FAD00562-CBF4-4837-B502-41C8C6133B1E}"/>
              </a:ext>
            </a:extLst>
          </p:cNvPr>
          <p:cNvSpPr/>
          <p:nvPr/>
        </p:nvSpPr>
        <p:spPr>
          <a:xfrm>
            <a:off x="6019664" y="1024214"/>
            <a:ext cx="1457325" cy="196850"/>
          </a:xfrm>
          <a:custGeom>
            <a:avLst/>
            <a:gdLst/>
            <a:ahLst/>
            <a:cxnLst/>
            <a:rect l="l" t="t" r="r" b="b"/>
            <a:pathLst>
              <a:path w="1457325" h="196850">
                <a:moveTo>
                  <a:pt x="1457046" y="196329"/>
                </a:moveTo>
                <a:lnTo>
                  <a:pt x="0" y="196329"/>
                </a:lnTo>
                <a:lnTo>
                  <a:pt x="0" y="32722"/>
                </a:lnTo>
                <a:lnTo>
                  <a:pt x="2571" y="19985"/>
                </a:lnTo>
                <a:lnTo>
                  <a:pt x="9584" y="9584"/>
                </a:lnTo>
                <a:lnTo>
                  <a:pt x="19985" y="2571"/>
                </a:lnTo>
                <a:lnTo>
                  <a:pt x="32722" y="0"/>
                </a:lnTo>
                <a:lnTo>
                  <a:pt x="1424325" y="0"/>
                </a:lnTo>
                <a:lnTo>
                  <a:pt x="1437062" y="2571"/>
                </a:lnTo>
                <a:lnTo>
                  <a:pt x="1447462" y="9584"/>
                </a:lnTo>
                <a:lnTo>
                  <a:pt x="1454475" y="19985"/>
                </a:lnTo>
                <a:lnTo>
                  <a:pt x="1457046" y="32722"/>
                </a:lnTo>
                <a:lnTo>
                  <a:pt x="1457046" y="196329"/>
                </a:lnTo>
                <a:close/>
              </a:path>
            </a:pathLst>
          </a:custGeom>
          <a:solidFill>
            <a:srgbClr val="1E31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8">
            <a:extLst>
              <a:ext uri="{FF2B5EF4-FFF2-40B4-BE49-F238E27FC236}">
                <a16:creationId xmlns:a16="http://schemas.microsoft.com/office/drawing/2014/main" id="{D4970FA5-F0CE-436F-8471-0ED2CE256AB8}"/>
              </a:ext>
            </a:extLst>
          </p:cNvPr>
          <p:cNvSpPr/>
          <p:nvPr/>
        </p:nvSpPr>
        <p:spPr>
          <a:xfrm>
            <a:off x="6019664" y="1024214"/>
            <a:ext cx="1457325" cy="196850"/>
          </a:xfrm>
          <a:custGeom>
            <a:avLst/>
            <a:gdLst/>
            <a:ahLst/>
            <a:cxnLst/>
            <a:rect l="l" t="t" r="r" b="b"/>
            <a:pathLst>
              <a:path w="1457325" h="196850">
                <a:moveTo>
                  <a:pt x="32722" y="0"/>
                </a:moveTo>
                <a:lnTo>
                  <a:pt x="1424325" y="0"/>
                </a:lnTo>
                <a:lnTo>
                  <a:pt x="1437062" y="2571"/>
                </a:lnTo>
                <a:lnTo>
                  <a:pt x="1447462" y="9584"/>
                </a:lnTo>
                <a:lnTo>
                  <a:pt x="1454475" y="19985"/>
                </a:lnTo>
                <a:lnTo>
                  <a:pt x="1457046" y="32722"/>
                </a:lnTo>
                <a:lnTo>
                  <a:pt x="1457046" y="196329"/>
                </a:lnTo>
                <a:lnTo>
                  <a:pt x="0" y="196329"/>
                </a:lnTo>
                <a:lnTo>
                  <a:pt x="0" y="32722"/>
                </a:lnTo>
                <a:lnTo>
                  <a:pt x="2571" y="19985"/>
                </a:lnTo>
                <a:lnTo>
                  <a:pt x="9584" y="9584"/>
                </a:lnTo>
                <a:lnTo>
                  <a:pt x="19985" y="2571"/>
                </a:lnTo>
                <a:lnTo>
                  <a:pt x="32722" y="0"/>
                </a:lnTo>
                <a:close/>
              </a:path>
            </a:pathLst>
          </a:custGeom>
          <a:ln w="8414">
            <a:solidFill>
              <a:srgbClr val="A7A8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9">
            <a:extLst>
              <a:ext uri="{FF2B5EF4-FFF2-40B4-BE49-F238E27FC236}">
                <a16:creationId xmlns:a16="http://schemas.microsoft.com/office/drawing/2014/main" id="{EA9D3A3B-AF78-453A-852E-72080EBDBB9B}"/>
              </a:ext>
            </a:extLst>
          </p:cNvPr>
          <p:cNvSpPr txBox="1"/>
          <p:nvPr/>
        </p:nvSpPr>
        <p:spPr>
          <a:xfrm>
            <a:off x="5832491" y="1009442"/>
            <a:ext cx="2679091" cy="79932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21665">
              <a:lnSpc>
                <a:spcPct val="100000"/>
              </a:lnSpc>
              <a:spcBef>
                <a:spcPts val="90"/>
              </a:spcBef>
            </a:pPr>
            <a:r>
              <a:rPr lang="en-US" sz="1300" b="1" spc="-20" dirty="0">
                <a:solidFill>
                  <a:srgbClr val="FFFFFF"/>
                </a:solidFill>
                <a:latin typeface="Arial"/>
                <a:cs typeface="Arial"/>
              </a:rPr>
              <a:t>BRAND</a:t>
            </a:r>
            <a:endParaRPr sz="13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70"/>
              </a:spcBef>
            </a:pPr>
            <a:r>
              <a:rPr sz="900" spc="-40" dirty="0">
                <a:solidFill>
                  <a:srgbClr val="1E3250"/>
                </a:solidFill>
                <a:latin typeface="Lucida Sans"/>
                <a:cs typeface="Lucida Sans"/>
              </a:rPr>
              <a:t>Strengthen</a:t>
            </a:r>
            <a:r>
              <a:rPr sz="900" spc="-95" dirty="0">
                <a:solidFill>
                  <a:srgbClr val="1E3250"/>
                </a:solidFill>
                <a:latin typeface="Lucida Sans"/>
                <a:cs typeface="Lucida Sans"/>
              </a:rPr>
              <a:t> </a:t>
            </a:r>
            <a:r>
              <a:rPr lang="en-US" sz="900" spc="-30" dirty="0">
                <a:solidFill>
                  <a:srgbClr val="1E3250"/>
                </a:solidFill>
                <a:latin typeface="Lucida Sans"/>
                <a:cs typeface="Lucida Sans"/>
              </a:rPr>
              <a:t>External Profile</a:t>
            </a:r>
            <a:endParaRPr sz="900" dirty="0">
              <a:latin typeface="Lucida Sans"/>
              <a:cs typeface="Lucida Sans"/>
            </a:endParaRPr>
          </a:p>
          <a:p>
            <a:pPr marL="12700" marR="5080">
              <a:lnSpc>
                <a:spcPct val="102200"/>
              </a:lnSpc>
              <a:spcBef>
                <a:spcPts val="275"/>
              </a:spcBef>
            </a:pPr>
            <a:r>
              <a:rPr lang="en-US" sz="900" spc="-35" dirty="0">
                <a:solidFill>
                  <a:srgbClr val="1E3250"/>
                </a:solidFill>
                <a:latin typeface="Lucida Sans"/>
                <a:cs typeface="Lucida Sans"/>
              </a:rPr>
              <a:t>Improve Institute visibility and expand external relationships/partnerships</a:t>
            </a:r>
            <a:endParaRPr sz="900" dirty="0">
              <a:latin typeface="Lucida Sans"/>
              <a:cs typeface="Lucida Sans"/>
            </a:endParaRPr>
          </a:p>
        </p:txBody>
      </p:sp>
      <p:sp>
        <p:nvSpPr>
          <p:cNvPr id="30" name="object 20">
            <a:extLst>
              <a:ext uri="{FF2B5EF4-FFF2-40B4-BE49-F238E27FC236}">
                <a16:creationId xmlns:a16="http://schemas.microsoft.com/office/drawing/2014/main" id="{FBA0EB68-B34F-4F4D-9D79-5EC467041458}"/>
              </a:ext>
            </a:extLst>
          </p:cNvPr>
          <p:cNvSpPr/>
          <p:nvPr/>
        </p:nvSpPr>
        <p:spPr>
          <a:xfrm>
            <a:off x="6006160" y="3634498"/>
            <a:ext cx="1457325" cy="196850"/>
          </a:xfrm>
          <a:custGeom>
            <a:avLst/>
            <a:gdLst/>
            <a:ahLst/>
            <a:cxnLst/>
            <a:rect l="l" t="t" r="r" b="b"/>
            <a:pathLst>
              <a:path w="1457325" h="196850">
                <a:moveTo>
                  <a:pt x="1457046" y="196329"/>
                </a:moveTo>
                <a:lnTo>
                  <a:pt x="0" y="196329"/>
                </a:lnTo>
                <a:lnTo>
                  <a:pt x="0" y="32722"/>
                </a:lnTo>
                <a:lnTo>
                  <a:pt x="2571" y="19985"/>
                </a:lnTo>
                <a:lnTo>
                  <a:pt x="9584" y="9584"/>
                </a:lnTo>
                <a:lnTo>
                  <a:pt x="19985" y="2571"/>
                </a:lnTo>
                <a:lnTo>
                  <a:pt x="32722" y="0"/>
                </a:lnTo>
                <a:lnTo>
                  <a:pt x="1424325" y="0"/>
                </a:lnTo>
                <a:lnTo>
                  <a:pt x="1437062" y="2571"/>
                </a:lnTo>
                <a:lnTo>
                  <a:pt x="1447462" y="9584"/>
                </a:lnTo>
                <a:lnTo>
                  <a:pt x="1454475" y="19985"/>
                </a:lnTo>
                <a:lnTo>
                  <a:pt x="1457046" y="32722"/>
                </a:lnTo>
                <a:lnTo>
                  <a:pt x="1457046" y="196329"/>
                </a:lnTo>
                <a:close/>
              </a:path>
            </a:pathLst>
          </a:custGeom>
          <a:solidFill>
            <a:srgbClr val="1E31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1">
            <a:extLst>
              <a:ext uri="{FF2B5EF4-FFF2-40B4-BE49-F238E27FC236}">
                <a16:creationId xmlns:a16="http://schemas.microsoft.com/office/drawing/2014/main" id="{82D3AD50-13DE-4CC7-A8EB-0748A773C914}"/>
              </a:ext>
            </a:extLst>
          </p:cNvPr>
          <p:cNvSpPr/>
          <p:nvPr/>
        </p:nvSpPr>
        <p:spPr>
          <a:xfrm>
            <a:off x="6006160" y="3634498"/>
            <a:ext cx="1457325" cy="196850"/>
          </a:xfrm>
          <a:custGeom>
            <a:avLst/>
            <a:gdLst/>
            <a:ahLst/>
            <a:cxnLst/>
            <a:rect l="l" t="t" r="r" b="b"/>
            <a:pathLst>
              <a:path w="1457325" h="196850">
                <a:moveTo>
                  <a:pt x="32722" y="0"/>
                </a:moveTo>
                <a:lnTo>
                  <a:pt x="1424325" y="0"/>
                </a:lnTo>
                <a:lnTo>
                  <a:pt x="1437062" y="2571"/>
                </a:lnTo>
                <a:lnTo>
                  <a:pt x="1447462" y="9584"/>
                </a:lnTo>
                <a:lnTo>
                  <a:pt x="1454475" y="19985"/>
                </a:lnTo>
                <a:lnTo>
                  <a:pt x="1457046" y="32722"/>
                </a:lnTo>
                <a:lnTo>
                  <a:pt x="1457046" y="196329"/>
                </a:lnTo>
                <a:lnTo>
                  <a:pt x="0" y="196329"/>
                </a:lnTo>
                <a:lnTo>
                  <a:pt x="0" y="32722"/>
                </a:lnTo>
                <a:lnTo>
                  <a:pt x="2571" y="19985"/>
                </a:lnTo>
                <a:lnTo>
                  <a:pt x="9584" y="9584"/>
                </a:lnTo>
                <a:lnTo>
                  <a:pt x="19985" y="2571"/>
                </a:lnTo>
                <a:lnTo>
                  <a:pt x="32722" y="0"/>
                </a:lnTo>
                <a:close/>
              </a:path>
            </a:pathLst>
          </a:custGeom>
          <a:ln w="8414">
            <a:solidFill>
              <a:srgbClr val="A7A8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3" name="object 23">
            <a:extLst>
              <a:ext uri="{FF2B5EF4-FFF2-40B4-BE49-F238E27FC236}">
                <a16:creationId xmlns:a16="http://schemas.microsoft.com/office/drawing/2014/main" id="{69821994-569D-4C27-A84F-307E9F9DD6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32160"/>
              </p:ext>
            </p:extLst>
          </p:nvPr>
        </p:nvGraphicFramePr>
        <p:xfrm>
          <a:off x="533960" y="1782967"/>
          <a:ext cx="3569117" cy="14699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87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0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99"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7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GOAL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1E314F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7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TARGET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1E31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203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lang="en-US" sz="7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Develop 2019-2023 strategic plan for the Institute</a:t>
                      </a:r>
                      <a:endParaRPr sz="700" dirty="0">
                        <a:solidFill>
                          <a:schemeClr val="tx2">
                            <a:lumMod val="75000"/>
                          </a:schemeClr>
                        </a:solidFill>
                        <a:latin typeface="Lucida Sans"/>
                        <a:cs typeface="Lucida Sans"/>
                      </a:endParaRPr>
                    </a:p>
                  </a:txBody>
                  <a:tcPr marL="0" marR="0" marT="81915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lang="en-US" sz="7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Q4 2018</a:t>
                      </a:r>
                      <a:endParaRPr sz="700" dirty="0">
                        <a:solidFill>
                          <a:schemeClr val="tx2">
                            <a:lumMod val="75000"/>
                          </a:schemeClr>
                        </a:solidFill>
                        <a:latin typeface="Lucida Sans"/>
                        <a:cs typeface="Lucida Sans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555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lang="en-US" sz="700" spc="-4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Expand research staff</a:t>
                      </a:r>
                    </a:p>
                  </a:txBody>
                  <a:tcPr marL="0" marR="0" marT="8191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7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Net 3 FTEs</a:t>
                      </a:r>
                    </a:p>
                    <a:p>
                      <a:pPr marL="698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7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(~15 total)</a:t>
                      </a: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193">
                <a:tc>
                  <a:txBody>
                    <a:bodyPr/>
                    <a:lstStyle/>
                    <a:p>
                      <a:pPr marL="20955" marR="222885">
                        <a:lnSpc>
                          <a:spcPct val="105200"/>
                        </a:lnSpc>
                        <a:spcBef>
                          <a:spcPts val="295"/>
                        </a:spcBef>
                      </a:pPr>
                      <a:r>
                        <a:rPr lang="en-US" sz="7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Hire Director of Development and Director of Communications (Subject to securing sufficient unrestricted financial resources)</a:t>
                      </a:r>
                    </a:p>
                  </a:txBody>
                  <a:tcPr marL="0" marR="0" marT="3746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fr-FR" sz="7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 panose="020B0602030504020204" pitchFamily="34" charset="0"/>
                          <a:cs typeface="Times New Roman"/>
                        </a:rPr>
                        <a:t>DD Q2 2018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fr-FR" sz="7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 panose="020B0602030504020204" pitchFamily="34" charset="0"/>
                          <a:cs typeface="Times New Roman"/>
                        </a:rPr>
                        <a:t>DC Q4 2018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 dirty="0">
                        <a:solidFill>
                          <a:schemeClr val="tx2">
                            <a:lumMod val="75000"/>
                          </a:schemeClr>
                        </a:solidFill>
                        <a:latin typeface="Lucida Sans" panose="020B0602030504020204" pitchFamily="34" charset="0"/>
                        <a:cs typeface="Times New Roman"/>
                      </a:endParaRPr>
                    </a:p>
                  </a:txBody>
                  <a:tcPr marL="0" marR="0" marT="3810" marB="0" anchor="b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193">
                <a:tc>
                  <a:txBody>
                    <a:bodyPr/>
                    <a:lstStyle/>
                    <a:p>
                      <a:pPr marL="20955" marR="222885">
                        <a:lnSpc>
                          <a:spcPct val="105200"/>
                        </a:lnSpc>
                        <a:spcBef>
                          <a:spcPts val="295"/>
                        </a:spcBef>
                      </a:pPr>
                      <a:r>
                        <a:rPr lang="en-US" sz="7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Support Institute board expansion </a:t>
                      </a:r>
                    </a:p>
                    <a:p>
                      <a:pPr marL="20955" marR="222885">
                        <a:lnSpc>
                          <a:spcPct val="105200"/>
                        </a:lnSpc>
                        <a:spcBef>
                          <a:spcPts val="295"/>
                        </a:spcBef>
                      </a:pPr>
                      <a:endParaRPr sz="700" dirty="0">
                        <a:solidFill>
                          <a:schemeClr val="tx2">
                            <a:lumMod val="75000"/>
                          </a:schemeClr>
                        </a:solidFill>
                        <a:latin typeface="Lucida Sans"/>
                        <a:cs typeface="Lucida Sans"/>
                      </a:endParaRPr>
                    </a:p>
                  </a:txBody>
                  <a:tcPr marL="0" marR="0" marT="37465" marB="0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en-US" sz="7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3 members</a:t>
                      </a: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sz="700" dirty="0">
                        <a:solidFill>
                          <a:schemeClr val="tx2">
                            <a:lumMod val="75000"/>
                          </a:schemeClr>
                        </a:solidFill>
                        <a:latin typeface="Lucida Sans"/>
                        <a:cs typeface="Lucida Sans"/>
                      </a:endParaRPr>
                    </a:p>
                  </a:txBody>
                  <a:tcPr marL="0" marR="0" marT="381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4190637"/>
                  </a:ext>
                </a:extLst>
              </a:tr>
            </a:tbl>
          </a:graphicData>
        </a:graphic>
      </p:graphicFrame>
      <p:graphicFrame>
        <p:nvGraphicFramePr>
          <p:cNvPr id="36" name="object 26">
            <a:extLst>
              <a:ext uri="{FF2B5EF4-FFF2-40B4-BE49-F238E27FC236}">
                <a16:creationId xmlns:a16="http://schemas.microsoft.com/office/drawing/2014/main" id="{629A90E1-4459-4B27-BEDC-1293B5BB93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376932"/>
              </p:ext>
            </p:extLst>
          </p:nvPr>
        </p:nvGraphicFramePr>
        <p:xfrm>
          <a:off x="558682" y="4572000"/>
          <a:ext cx="3519672" cy="13443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19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9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1192"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7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GOAL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1E314F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7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TARGET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1E31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497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lang="en-US" sz="700" spc="-1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Establish at least one new partnership that results in programmatic funding</a:t>
                      </a:r>
                      <a:endParaRPr sz="700" dirty="0">
                        <a:solidFill>
                          <a:schemeClr val="tx2">
                            <a:lumMod val="75000"/>
                          </a:schemeClr>
                        </a:solidFill>
                        <a:latin typeface="Lucida Sans"/>
                        <a:cs typeface="Lucida Sans"/>
                      </a:endParaRPr>
                    </a:p>
                  </a:txBody>
                  <a:tcPr marL="0" marR="0" marT="81915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lang="en-US" sz="700" spc="-5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1 partnership</a:t>
                      </a:r>
                      <a:endParaRPr sz="700" dirty="0">
                        <a:solidFill>
                          <a:schemeClr val="tx2">
                            <a:lumMod val="75000"/>
                          </a:schemeClr>
                        </a:solidFill>
                        <a:latin typeface="Lucida Sans"/>
                        <a:cs typeface="Lucida Sans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297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lang="en-US" sz="700" spc="-2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Build and maintain an unrestricted fund reserve equal to 3 months of yearly operating budget</a:t>
                      </a:r>
                      <a:endParaRPr sz="700" dirty="0">
                        <a:solidFill>
                          <a:schemeClr val="tx2">
                            <a:lumMod val="75000"/>
                          </a:schemeClr>
                        </a:solidFill>
                        <a:latin typeface="Lucida Sans"/>
                        <a:cs typeface="Lucida Sans"/>
                      </a:endParaRPr>
                    </a:p>
                  </a:txBody>
                  <a:tcPr marL="0" marR="0" marT="8191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lang="en-US" sz="700" spc="-5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Approx. </a:t>
                      </a:r>
                      <a:r>
                        <a:rPr sz="700" spc="-5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$</a:t>
                      </a:r>
                      <a:r>
                        <a:rPr lang="en-US" sz="700" spc="-7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600</a:t>
                      </a:r>
                      <a:r>
                        <a:rPr lang="en-US" sz="700" spc="-5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K</a:t>
                      </a:r>
                      <a:endParaRPr sz="700" dirty="0">
                        <a:solidFill>
                          <a:schemeClr val="tx2">
                            <a:lumMod val="75000"/>
                          </a:schemeClr>
                        </a:solidFill>
                        <a:latin typeface="Lucida Sans"/>
                        <a:cs typeface="Lucida Sans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297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lang="en-US" sz="7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Ensure equal or larger income pipeline on a weighted basis at end of 2018 compared to current end of 2017 pipeline</a:t>
                      </a:r>
                      <a:endParaRPr sz="700" dirty="0">
                        <a:solidFill>
                          <a:schemeClr val="tx2">
                            <a:lumMod val="75000"/>
                          </a:schemeClr>
                        </a:solidFill>
                        <a:latin typeface="Lucida Sans"/>
                        <a:cs typeface="Lucida Sans"/>
                      </a:endParaRPr>
                    </a:p>
                  </a:txBody>
                  <a:tcPr marL="0" marR="0" marT="8191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lang="en-US" sz="700" spc="-5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Approx. $1.3M probable and possible</a:t>
                      </a:r>
                      <a:endParaRPr sz="700" dirty="0">
                        <a:solidFill>
                          <a:schemeClr val="tx2">
                            <a:lumMod val="75000"/>
                          </a:schemeClr>
                        </a:solidFill>
                        <a:latin typeface="Lucida Sans"/>
                        <a:cs typeface="Lucida Sans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297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lang="en-US" sz="700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Balanced annual operating budget</a:t>
                      </a:r>
                      <a:endParaRPr sz="700" dirty="0">
                        <a:solidFill>
                          <a:schemeClr val="tx2">
                            <a:lumMod val="75000"/>
                          </a:schemeClr>
                        </a:solidFill>
                        <a:latin typeface="Lucida Sans"/>
                        <a:cs typeface="Lucida Sans"/>
                      </a:endParaRPr>
                    </a:p>
                  </a:txBody>
                  <a:tcPr marL="0" marR="0" marT="8191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700" spc="-5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$</a:t>
                      </a:r>
                      <a:r>
                        <a:rPr sz="700" spc="-7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sz="700" spc="-4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2</a:t>
                      </a:r>
                      <a:r>
                        <a:rPr lang="en-US" sz="700" spc="-4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.35M</a:t>
                      </a:r>
                      <a:endParaRPr sz="700" dirty="0">
                        <a:solidFill>
                          <a:schemeClr val="tx2">
                            <a:lumMod val="75000"/>
                          </a:schemeClr>
                        </a:solidFill>
                        <a:latin typeface="Lucida Sans"/>
                        <a:cs typeface="Lucida Sans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1" name="object 32">
            <a:extLst>
              <a:ext uri="{FF2B5EF4-FFF2-40B4-BE49-F238E27FC236}">
                <a16:creationId xmlns:a16="http://schemas.microsoft.com/office/drawing/2014/main" id="{F5294930-0A7D-4228-821D-E7DB15C8A0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598738"/>
              </p:ext>
            </p:extLst>
          </p:nvPr>
        </p:nvGraphicFramePr>
        <p:xfrm>
          <a:off x="5012134" y="1870959"/>
          <a:ext cx="3495441" cy="1142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20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5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8622"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7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GOAL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1E314F"/>
                    </a:solidFill>
                  </a:tcPr>
                </a:tc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7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TARGET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1E31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3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US" sz="700" spc="-2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Redesign/launch Pacific Institute website</a:t>
                      </a:r>
                    </a:p>
                  </a:txBody>
                  <a:tcPr marL="0" marR="0" marT="381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265" algn="ctr">
                        <a:lnSpc>
                          <a:spcPts val="835"/>
                        </a:lnSpc>
                        <a:spcBef>
                          <a:spcPts val="290"/>
                        </a:spcBef>
                      </a:pPr>
                      <a:r>
                        <a:rPr lang="en-US" sz="700" spc="-65" dirty="0">
                          <a:solidFill>
                            <a:srgbClr val="1E3250"/>
                          </a:solidFill>
                          <a:latin typeface="Lucida Sans"/>
                          <a:cs typeface="Lucida Sans"/>
                        </a:rPr>
                        <a:t>Q2 2018</a:t>
                      </a:r>
                      <a:endParaRPr sz="700" dirty="0">
                        <a:latin typeface="Lucida Sans"/>
                        <a:cs typeface="Lucida San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897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lang="en-US" sz="700" spc="-3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Launch (and begin implementing) flagship institutional partnership with Swiss Development Corporation (SDC) to expand reach and impact</a:t>
                      </a:r>
                      <a:endParaRPr sz="700" dirty="0">
                        <a:solidFill>
                          <a:schemeClr val="tx2">
                            <a:lumMod val="75000"/>
                          </a:schemeClr>
                        </a:solidFill>
                        <a:latin typeface="Lucida Sans"/>
                        <a:cs typeface="Lucida Sans"/>
                      </a:endParaRPr>
                    </a:p>
                  </a:txBody>
                  <a:tcPr marL="0" marR="0" marT="8191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0489" algn="ctr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700" spc="-4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Q</a:t>
                      </a:r>
                      <a:r>
                        <a:rPr lang="en-US" sz="700" spc="-4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2</a:t>
                      </a:r>
                      <a:r>
                        <a:rPr sz="700" spc="-7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sz="700" spc="-5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201</a:t>
                      </a:r>
                      <a:r>
                        <a:rPr lang="en-US" sz="700" spc="-5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8</a:t>
                      </a:r>
                      <a:endParaRPr sz="700" dirty="0">
                        <a:solidFill>
                          <a:schemeClr val="tx2">
                            <a:lumMod val="75000"/>
                          </a:schemeClr>
                        </a:solidFill>
                        <a:latin typeface="Lucida Sans"/>
                        <a:cs typeface="Lucida Sans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lang="en-US" sz="700" spc="-35" dirty="0">
                          <a:solidFill>
                            <a:srgbClr val="1E3250"/>
                          </a:solidFill>
                          <a:latin typeface="Lucida Sans"/>
                          <a:cs typeface="Lucida Sans"/>
                        </a:rPr>
                        <a:t>Develop system for better measuring and communicating organizational success and impact</a:t>
                      </a:r>
                      <a:endParaRPr sz="700" dirty="0">
                        <a:latin typeface="Lucida Sans"/>
                        <a:cs typeface="Lucida Sans"/>
                      </a:endParaRPr>
                    </a:p>
                  </a:txBody>
                  <a:tcPr marL="0" marR="0" marT="698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lang="en-US" sz="700" spc="-20" dirty="0">
                          <a:solidFill>
                            <a:srgbClr val="1E3250"/>
                          </a:solidFill>
                          <a:latin typeface="Lucida Sans"/>
                          <a:cs typeface="Lucida Sans"/>
                        </a:rPr>
                        <a:t>     Q4 2018</a:t>
                      </a:r>
                      <a:endParaRPr sz="700" dirty="0">
                        <a:latin typeface="Lucida Sans"/>
                        <a:cs typeface="Lucida San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5" name="object 36">
            <a:extLst>
              <a:ext uri="{FF2B5EF4-FFF2-40B4-BE49-F238E27FC236}">
                <a16:creationId xmlns:a16="http://schemas.microsoft.com/office/drawing/2014/main" id="{A2EDD224-93B9-4216-85B4-3C7D47FA89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8307966"/>
              </p:ext>
            </p:extLst>
          </p:nvPr>
        </p:nvGraphicFramePr>
        <p:xfrm>
          <a:off x="4914452" y="4518309"/>
          <a:ext cx="3581400" cy="13790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3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1593"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700" b="1" spc="-5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GOAL</a:t>
                      </a:r>
                      <a:endParaRPr sz="7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1E314F"/>
                    </a:solidFill>
                  </a:tcPr>
                </a:tc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700" b="1" spc="1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TARGET</a:t>
                      </a:r>
                      <a:endParaRPr sz="7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1E31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3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US" sz="700" spc="-2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Increase utilization rates for junior research staff to 75%, senior research staff to 70% and communications staff to 50%</a:t>
                      </a:r>
                    </a:p>
                  </a:txBody>
                  <a:tcPr marL="0" marR="0" marT="381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l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7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    Q4 2018</a:t>
                      </a:r>
                      <a:endParaRPr sz="650" dirty="0">
                        <a:solidFill>
                          <a:schemeClr val="tx2">
                            <a:lumMod val="75000"/>
                          </a:schemeClr>
                        </a:solidFill>
                        <a:latin typeface="Lucida Sans"/>
                        <a:cs typeface="Lucida Sans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319">
                <a:tc>
                  <a:txBody>
                    <a:bodyPr/>
                    <a:lstStyle/>
                    <a:p>
                      <a:pPr marL="20955" indent="0">
                        <a:lnSpc>
                          <a:spcPct val="100000"/>
                        </a:lnSpc>
                        <a:spcBef>
                          <a:spcPts val="645"/>
                        </a:spcBef>
                        <a:buNone/>
                      </a:pPr>
                      <a:r>
                        <a:rPr lang="en-US" sz="700" spc="-3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Transition research team structure vis-à-vis Director of Research overseeing appointed Focus Area Leads</a:t>
                      </a:r>
                    </a:p>
                  </a:txBody>
                  <a:tcPr marL="0" marR="0" marT="81915" marB="0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760" algn="l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lang="en-US" sz="7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Q3 2018</a:t>
                      </a:r>
                      <a:endParaRPr sz="700" dirty="0">
                        <a:solidFill>
                          <a:schemeClr val="tx2">
                            <a:lumMod val="75000"/>
                          </a:schemeClr>
                        </a:solidFill>
                        <a:latin typeface="Lucida Sans"/>
                        <a:cs typeface="Lucida Sans"/>
                      </a:endParaRPr>
                    </a:p>
                  </a:txBody>
                  <a:tcPr marL="0" marR="0" marT="8191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3750177"/>
                  </a:ext>
                </a:extLst>
              </a:tr>
              <a:tr h="288319">
                <a:tc>
                  <a:txBody>
                    <a:bodyPr/>
                    <a:lstStyle/>
                    <a:p>
                      <a:pPr marL="20955" indent="0">
                        <a:lnSpc>
                          <a:spcPct val="100000"/>
                        </a:lnSpc>
                        <a:spcBef>
                          <a:spcPts val="645"/>
                        </a:spcBef>
                        <a:buNone/>
                      </a:pPr>
                      <a:r>
                        <a:rPr lang="en-US" sz="700" spc="-3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Design and implement expanded professional development program</a:t>
                      </a:r>
                    </a:p>
                  </a:txBody>
                  <a:tcPr marL="0" marR="0" marT="8191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760" algn="l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700" spc="-5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Q</a:t>
                      </a:r>
                      <a:r>
                        <a:rPr lang="en-US" sz="700" spc="-5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4</a:t>
                      </a:r>
                      <a:r>
                        <a:rPr sz="700" spc="-6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sz="700" spc="-5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201</a:t>
                      </a:r>
                      <a:r>
                        <a:rPr lang="en-US" sz="700" spc="-5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8</a:t>
                      </a:r>
                      <a:endParaRPr sz="700" dirty="0">
                        <a:solidFill>
                          <a:schemeClr val="tx2">
                            <a:lumMod val="75000"/>
                          </a:schemeClr>
                        </a:solidFill>
                        <a:latin typeface="Lucida Sans"/>
                        <a:cs typeface="Lucida Sans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58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lang="en-US" sz="7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Formalize and augment internal processes, including completion of employee handbook</a:t>
                      </a:r>
                    </a:p>
                  </a:txBody>
                  <a:tcPr marL="0" marR="0" marT="8191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700" spc="-4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Q</a:t>
                      </a:r>
                      <a:r>
                        <a:rPr lang="en-US" sz="700" spc="-4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3</a:t>
                      </a:r>
                      <a:r>
                        <a:rPr sz="700" spc="-7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 </a:t>
                      </a:r>
                      <a:r>
                        <a:rPr sz="700" spc="-5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201</a:t>
                      </a:r>
                      <a:r>
                        <a:rPr lang="en-US" sz="700" spc="-55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ucida Sans"/>
                          <a:cs typeface="Lucida Sans"/>
                        </a:rPr>
                        <a:t>8</a:t>
                      </a:r>
                      <a:endParaRPr sz="700" dirty="0">
                        <a:solidFill>
                          <a:schemeClr val="tx2">
                            <a:lumMod val="75000"/>
                          </a:schemeClr>
                        </a:solidFill>
                        <a:latin typeface="Lucida Sans"/>
                        <a:cs typeface="Lucida Sans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7" name="Picture 56">
            <a:extLst>
              <a:ext uri="{FF2B5EF4-FFF2-40B4-BE49-F238E27FC236}">
                <a16:creationId xmlns:a16="http://schemas.microsoft.com/office/drawing/2014/main" id="{F109BB43-7720-40EA-8BD2-A2DB8DF6C0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9385" y="3183732"/>
            <a:ext cx="1369942" cy="865506"/>
          </a:xfrm>
          <a:prstGeom prst="rect">
            <a:avLst/>
          </a:prstGeom>
        </p:spPr>
      </p:pic>
      <p:sp>
        <p:nvSpPr>
          <p:cNvPr id="59" name="object 22">
            <a:extLst>
              <a:ext uri="{FF2B5EF4-FFF2-40B4-BE49-F238E27FC236}">
                <a16:creationId xmlns:a16="http://schemas.microsoft.com/office/drawing/2014/main" id="{284127A1-FB78-4BDF-9078-8C4CDD51FD17}"/>
              </a:ext>
            </a:extLst>
          </p:cNvPr>
          <p:cNvSpPr txBox="1"/>
          <p:nvPr/>
        </p:nvSpPr>
        <p:spPr>
          <a:xfrm>
            <a:off x="5217006" y="3602832"/>
            <a:ext cx="3290570" cy="79932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900430">
              <a:lnSpc>
                <a:spcPct val="100000"/>
              </a:lnSpc>
              <a:spcBef>
                <a:spcPts val="90"/>
              </a:spcBef>
            </a:pPr>
            <a:r>
              <a:rPr sz="1300" b="1" spc="-20" dirty="0">
                <a:solidFill>
                  <a:srgbClr val="FFFFFF"/>
                </a:solidFill>
                <a:latin typeface="Arial"/>
                <a:cs typeface="Arial"/>
              </a:rPr>
              <a:t>ORGANIZATION</a:t>
            </a:r>
            <a:endParaRPr sz="13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  <a:tabLst>
                <a:tab pos="854075" algn="l"/>
              </a:tabLst>
            </a:pPr>
            <a:r>
              <a:rPr sz="900" b="1" spc="0" dirty="0">
                <a:solidFill>
                  <a:srgbClr val="1E3250"/>
                </a:solidFill>
                <a:latin typeface="Arial"/>
                <a:cs typeface="Arial"/>
              </a:rPr>
              <a:t>Objective:	</a:t>
            </a:r>
            <a:r>
              <a:rPr sz="900" spc="-65" dirty="0">
                <a:solidFill>
                  <a:srgbClr val="1E3250"/>
                </a:solidFill>
                <a:latin typeface="Lucida Sans"/>
                <a:cs typeface="Lucida Sans"/>
              </a:rPr>
              <a:t>Optimize </a:t>
            </a:r>
            <a:r>
              <a:rPr sz="900" spc="-40" dirty="0">
                <a:solidFill>
                  <a:srgbClr val="1E3250"/>
                </a:solidFill>
                <a:latin typeface="Lucida Sans"/>
                <a:cs typeface="Lucida Sans"/>
              </a:rPr>
              <a:t>the </a:t>
            </a:r>
            <a:r>
              <a:rPr sz="900" spc="-60" dirty="0">
                <a:solidFill>
                  <a:srgbClr val="1E3250"/>
                </a:solidFill>
                <a:latin typeface="Lucida Sans"/>
                <a:cs typeface="Lucida Sans"/>
              </a:rPr>
              <a:t>Organization</a:t>
            </a:r>
            <a:endParaRPr sz="900" dirty="0">
              <a:latin typeface="Lucida Sans"/>
              <a:cs typeface="Lucida Sans"/>
            </a:endParaRPr>
          </a:p>
          <a:p>
            <a:pPr marL="854075" marR="5080" indent="-842010">
              <a:lnSpc>
                <a:spcPct val="102299"/>
              </a:lnSpc>
              <a:spcBef>
                <a:spcPts val="275"/>
              </a:spcBef>
              <a:tabLst>
                <a:tab pos="854075" algn="l"/>
              </a:tabLst>
            </a:pPr>
            <a:r>
              <a:rPr sz="900" b="1" spc="5" dirty="0">
                <a:solidFill>
                  <a:srgbClr val="1E3250"/>
                </a:solidFill>
                <a:latin typeface="Arial"/>
                <a:cs typeface="Arial"/>
              </a:rPr>
              <a:t>Description:	</a:t>
            </a:r>
            <a:r>
              <a:rPr lang="en-US" sz="900" spc="-50" dirty="0">
                <a:solidFill>
                  <a:srgbClr val="1E3250"/>
                </a:solidFill>
                <a:latin typeface="Lucida Sans"/>
                <a:cs typeface="Lucida Sans"/>
              </a:rPr>
              <a:t>Improve productivity/</a:t>
            </a:r>
            <a:r>
              <a:rPr sz="900" spc="-40" dirty="0">
                <a:solidFill>
                  <a:srgbClr val="1E3250"/>
                </a:solidFill>
                <a:latin typeface="Lucida Sans"/>
                <a:cs typeface="Lucida Sans"/>
              </a:rPr>
              <a:t>address </a:t>
            </a:r>
            <a:r>
              <a:rPr lang="en-US" sz="900" spc="-40" dirty="0">
                <a:solidFill>
                  <a:srgbClr val="1E3250"/>
                </a:solidFill>
                <a:latin typeface="Lucida Sans"/>
                <a:cs typeface="Lucida Sans"/>
              </a:rPr>
              <a:t>needs relating to </a:t>
            </a:r>
            <a:r>
              <a:rPr sz="900" spc="-40" dirty="0">
                <a:solidFill>
                  <a:srgbClr val="1E3250"/>
                </a:solidFill>
                <a:latin typeface="Lucida Sans"/>
                <a:cs typeface="Lucida Sans"/>
              </a:rPr>
              <a:t>HR,</a:t>
            </a:r>
            <a:r>
              <a:rPr lang="en-US" sz="900" spc="-40" dirty="0">
                <a:solidFill>
                  <a:srgbClr val="1E3250"/>
                </a:solidFill>
                <a:latin typeface="Lucida Sans"/>
                <a:cs typeface="Lucida Sans"/>
              </a:rPr>
              <a:t> internal systems,</a:t>
            </a:r>
            <a:r>
              <a:rPr sz="900" spc="-40" dirty="0">
                <a:solidFill>
                  <a:srgbClr val="1E3250"/>
                </a:solidFill>
                <a:latin typeface="Lucida Sans"/>
                <a:cs typeface="Lucida Sans"/>
              </a:rPr>
              <a:t> </a:t>
            </a:r>
            <a:r>
              <a:rPr lang="en-US" sz="900" spc="-50" dirty="0">
                <a:solidFill>
                  <a:srgbClr val="1E3250"/>
                </a:solidFill>
                <a:latin typeface="Lucida Sans"/>
                <a:cs typeface="Lucida Sans"/>
              </a:rPr>
              <a:t>professional advancement</a:t>
            </a:r>
            <a:endParaRPr sz="900" dirty="0">
              <a:latin typeface="Lucida Sans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331846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 animBg="1"/>
      <p:bldP spid="17" grpId="0"/>
      <p:bldP spid="18" grpId="0" animBg="1"/>
      <p:bldP spid="19" grpId="0" animBg="1"/>
      <p:bldP spid="20" grpId="0"/>
      <p:bldP spid="21" grpId="0" animBg="1"/>
      <p:bldP spid="22" grpId="0" animBg="1"/>
      <p:bldP spid="23" grpId="0"/>
      <p:bldP spid="24" grpId="0" animBg="1"/>
      <p:bldP spid="25" grpId="0" animBg="1"/>
      <p:bldP spid="26" grpId="0"/>
      <p:bldP spid="27" grpId="0" animBg="1"/>
      <p:bldP spid="28" grpId="0" animBg="1"/>
      <p:bldP spid="29" grpId="0"/>
      <p:bldP spid="30" grpId="0" animBg="1"/>
      <p:bldP spid="31" grpId="0" animBg="1"/>
      <p:bldP spid="5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19327</TotalTime>
  <Words>764</Words>
  <Application>Microsoft Office PowerPoint</Application>
  <PresentationFormat>On-screen Show (4:3)</PresentationFormat>
  <Paragraphs>120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Lucida Sans</vt:lpstr>
      <vt:lpstr>Proxima Nova</vt:lpstr>
      <vt:lpstr>Symbol</vt:lpstr>
      <vt:lpstr>Times New Roman</vt:lpstr>
      <vt:lpstr>Office Theme</vt:lpstr>
      <vt:lpstr>President’s Report: Pacific Institute Q2 2018 Board Meeting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Paula Luu</dc:creator>
  <cp:lastModifiedBy>Jason</cp:lastModifiedBy>
  <cp:revision>236</cp:revision>
  <dcterms:created xsi:type="dcterms:W3CDTF">2011-12-22T20:38:18Z</dcterms:created>
  <dcterms:modified xsi:type="dcterms:W3CDTF">2018-06-06T22:36:27Z</dcterms:modified>
</cp:coreProperties>
</file>