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  <p:sldMasterId id="2147483679" r:id="rId2"/>
  </p:sldMasterIdLst>
  <p:notesMasterIdLst>
    <p:notesMasterId r:id="rId9"/>
  </p:notesMasterIdLst>
  <p:sldIdLst>
    <p:sldId id="274" r:id="rId3"/>
    <p:sldId id="355" r:id="rId4"/>
    <p:sldId id="358" r:id="rId5"/>
    <p:sldId id="351" r:id="rId6"/>
    <p:sldId id="357" r:id="rId7"/>
    <p:sldId id="356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bbey Warner" initials="AW" lastIdx="2" clrIdx="0">
    <p:extLst/>
  </p:cmAuthor>
  <p:cmAuthor id="2" name="Mai-Lan Ha" initials="MH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DC5"/>
    <a:srgbClr val="007D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04" autoAdjust="0"/>
    <p:restoredTop sz="78528" autoAdjust="0"/>
  </p:normalViewPr>
  <p:slideViewPr>
    <p:cSldViewPr snapToGrid="0">
      <p:cViewPr varScale="1">
        <p:scale>
          <a:sx n="86" d="100"/>
          <a:sy n="86" d="100"/>
        </p:scale>
        <p:origin x="2388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-780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326461-ADB5-4AF7-90D7-48ED4B76B2F7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198CC4-E772-414D-9A97-982AA86EAB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259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98CC4-E772-414D-9A97-982AA86EABF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7388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Positives: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Expenses in check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Utilization rate up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On target for surplus for the year (as long as we raise at least $100-200K more in New Income)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$1.8M of $2.3M budget already assured.</a:t>
            </a:r>
          </a:p>
          <a:p>
            <a:endParaRPr lang="en-US" dirty="0"/>
          </a:p>
          <a:p>
            <a:r>
              <a:rPr lang="en-US" dirty="0"/>
              <a:t>Challenges: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UNA has decreased significantly over past year+ as a result of the 2017 deficit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Operating Reserves and Liquidity in danger zone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YTD income less than anticipated (mostly due to delays)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No room to miss on Unrestricted Income target (unexpected leaves, $ for DD)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98CC4-E772-414D-9A97-982AA86EABF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0176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98CC4-E772-414D-9A97-982AA86EABF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362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98CC4-E772-414D-9A97-982AA86EABF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4527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98CC4-E772-414D-9A97-982AA86EABF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5730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98CC4-E772-414D-9A97-982AA86EABF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89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1" y="1100138"/>
            <a:ext cx="9144000" cy="1762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86916" indent="-86916" fontAlgn="base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endParaRPr lang="en-US" sz="975">
              <a:solidFill>
                <a:prstClr val="white"/>
              </a:solidFill>
              <a:latin typeface="Trebuchet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937" y="301631"/>
            <a:ext cx="8462029" cy="756707"/>
          </a:xfrm>
        </p:spPr>
        <p:txBody>
          <a:bodyPr anchor="b"/>
          <a:lstStyle>
            <a:lvl1pPr>
              <a:defRPr sz="1650" b="0" i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49250" y="1598613"/>
            <a:ext cx="8477250" cy="461380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1800"/>
              </a:spcBef>
              <a:tabLst>
                <a:tab pos="6301979" algn="r"/>
              </a:tabLst>
              <a:defRPr lang="en-US" sz="1200" smtClean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C53EF0-E817-4E49-A366-6572B14DF07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latin typeface="Arial"/>
              </a:rPr>
              <a:t>Footer</a:t>
            </a:r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87864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50" b="1" i="0">
                <a:solidFill>
                  <a:srgbClr val="002245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40404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021F43">
                    <a:tint val="75000"/>
                  </a:srgbClr>
                </a:solidFill>
                <a:latin typeface="Arial"/>
              </a:rPr>
              <a:t>Footer</a:t>
            </a:r>
            <a:endParaRPr>
              <a:solidFill>
                <a:srgbClr val="021F43">
                  <a:tint val="75000"/>
                </a:srgbClr>
              </a:solidFill>
              <a:latin typeface="Arial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21F43">
                  <a:tint val="75000"/>
                </a:srgbClr>
              </a:solidFill>
              <a:latin typeface="Trebuchet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1">
                <a:solidFill>
                  <a:srgbClr val="7E7E7E"/>
                </a:solidFill>
                <a:latin typeface="Times New Roman"/>
                <a:cs typeface="Times New Roman"/>
              </a:defRPr>
            </a:lvl1pPr>
          </a:lstStyle>
          <a:p>
            <a:pPr marL="19050">
              <a:lnSpc>
                <a:spcPts val="1379"/>
              </a:lnSpc>
            </a:pPr>
            <a:fld id="{81D60167-4931-47E6-BA6A-407CBD079E47}" type="slidenum">
              <a:rPr lang="en-US" spc="-4" smtClean="0"/>
              <a:pPr marL="19050">
                <a:lnSpc>
                  <a:spcPts val="1379"/>
                </a:lnSpc>
              </a:pPr>
              <a:t>‹#›</a:t>
            </a:fld>
            <a:endParaRPr lang="en-US" spc="-4" dirty="0"/>
          </a:p>
        </p:txBody>
      </p:sp>
    </p:spTree>
    <p:extLst>
      <p:ext uri="{BB962C8B-B14F-4D97-AF65-F5344CB8AC3E}">
        <p14:creationId xmlns:p14="http://schemas.microsoft.com/office/powerpoint/2010/main" val="72677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6B245-49C1-439F-B836-C8BDBB9597F8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3984B-AD69-4C3A-A667-76B0A27FC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687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6B245-49C1-439F-B836-C8BDBB9597F8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3984B-AD69-4C3A-A667-76B0A27FC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640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6B245-49C1-439F-B836-C8BDBB9597F8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3984B-AD69-4C3A-A667-76B0A27FC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68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6B245-49C1-439F-B836-C8BDBB9597F8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3984B-AD69-4C3A-A667-76B0A27FC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883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6B245-49C1-439F-B836-C8BDBB9597F8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3984B-AD69-4C3A-A667-76B0A27FC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758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6B245-49C1-439F-B836-C8BDBB9597F8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3984B-AD69-4C3A-A667-76B0A27FC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908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6B245-49C1-439F-B836-C8BDBB9597F8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3984B-AD69-4C3A-A667-76B0A27FC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123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6B245-49C1-439F-B836-C8BDBB9597F8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3984B-AD69-4C3A-A667-76B0A27FC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368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6B245-49C1-439F-B836-C8BDBB9597F8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3984B-AD69-4C3A-A667-76B0A27FC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3516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6B245-49C1-439F-B836-C8BDBB9597F8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3984B-AD69-4C3A-A667-76B0A27FC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6774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6B245-49C1-439F-B836-C8BDBB9597F8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3984B-AD69-4C3A-A667-76B0A27FC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6465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 userDrawn="1"/>
        </p:nvSpPr>
        <p:spPr>
          <a:xfrm>
            <a:off x="7669132" y="6155475"/>
            <a:ext cx="1474869" cy="702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Rectangle 21"/>
          <p:cNvSpPr/>
          <p:nvPr userDrawn="1"/>
        </p:nvSpPr>
        <p:spPr>
          <a:xfrm>
            <a:off x="-34355" y="-4791"/>
            <a:ext cx="9196039" cy="6247282"/>
          </a:xfrm>
          <a:custGeom>
            <a:avLst/>
            <a:gdLst>
              <a:gd name="connsiteX0" fmla="*/ 0 w 9144000"/>
              <a:gd name="connsiteY0" fmla="*/ 0 h 5655733"/>
              <a:gd name="connsiteX1" fmla="*/ 9144000 w 9144000"/>
              <a:gd name="connsiteY1" fmla="*/ 0 h 5655733"/>
              <a:gd name="connsiteX2" fmla="*/ 9144000 w 9144000"/>
              <a:gd name="connsiteY2" fmla="*/ 5655733 h 5655733"/>
              <a:gd name="connsiteX3" fmla="*/ 0 w 9144000"/>
              <a:gd name="connsiteY3" fmla="*/ 5655733 h 5655733"/>
              <a:gd name="connsiteX4" fmla="*/ 0 w 9144000"/>
              <a:gd name="connsiteY4" fmla="*/ 0 h 5655733"/>
              <a:gd name="connsiteX0" fmla="*/ 0 w 9144000"/>
              <a:gd name="connsiteY0" fmla="*/ 0 h 6186310"/>
              <a:gd name="connsiteX1" fmla="*/ 9144000 w 9144000"/>
              <a:gd name="connsiteY1" fmla="*/ 0 h 6186310"/>
              <a:gd name="connsiteX2" fmla="*/ 9144000 w 9144000"/>
              <a:gd name="connsiteY2" fmla="*/ 5655733 h 6186310"/>
              <a:gd name="connsiteX3" fmla="*/ 0 w 9144000"/>
              <a:gd name="connsiteY3" fmla="*/ 5655733 h 6186310"/>
              <a:gd name="connsiteX4" fmla="*/ 0 w 9144000"/>
              <a:gd name="connsiteY4" fmla="*/ 0 h 6186310"/>
              <a:gd name="connsiteX0" fmla="*/ 0 w 9144000"/>
              <a:gd name="connsiteY0" fmla="*/ 0 h 6551083"/>
              <a:gd name="connsiteX1" fmla="*/ 9144000 w 9144000"/>
              <a:gd name="connsiteY1" fmla="*/ 0 h 6551083"/>
              <a:gd name="connsiteX2" fmla="*/ 9144000 w 9144000"/>
              <a:gd name="connsiteY2" fmla="*/ 5655733 h 6551083"/>
              <a:gd name="connsiteX3" fmla="*/ 0 w 9144000"/>
              <a:gd name="connsiteY3" fmla="*/ 5655733 h 6551083"/>
              <a:gd name="connsiteX4" fmla="*/ 0 w 9144000"/>
              <a:gd name="connsiteY4" fmla="*/ 0 h 6551083"/>
              <a:gd name="connsiteX0" fmla="*/ 0 w 9144000"/>
              <a:gd name="connsiteY0" fmla="*/ 0 h 6795658"/>
              <a:gd name="connsiteX1" fmla="*/ 9144000 w 9144000"/>
              <a:gd name="connsiteY1" fmla="*/ 0 h 6795658"/>
              <a:gd name="connsiteX2" fmla="*/ 9127066 w 9144000"/>
              <a:gd name="connsiteY2" fmla="*/ 6087533 h 6795658"/>
              <a:gd name="connsiteX3" fmla="*/ 0 w 9144000"/>
              <a:gd name="connsiteY3" fmla="*/ 5655733 h 6795658"/>
              <a:gd name="connsiteX4" fmla="*/ 0 w 9144000"/>
              <a:gd name="connsiteY4" fmla="*/ 0 h 6795658"/>
              <a:gd name="connsiteX0" fmla="*/ 0 w 9144000"/>
              <a:gd name="connsiteY0" fmla="*/ 0 h 6978661"/>
              <a:gd name="connsiteX1" fmla="*/ 9144000 w 9144000"/>
              <a:gd name="connsiteY1" fmla="*/ 0 h 6978661"/>
              <a:gd name="connsiteX2" fmla="*/ 9127066 w 9144000"/>
              <a:gd name="connsiteY2" fmla="*/ 6087533 h 6978661"/>
              <a:gd name="connsiteX3" fmla="*/ 16933 w 9144000"/>
              <a:gd name="connsiteY3" fmla="*/ 6079067 h 6978661"/>
              <a:gd name="connsiteX4" fmla="*/ 0 w 9144000"/>
              <a:gd name="connsiteY4" fmla="*/ 0 h 6978661"/>
              <a:gd name="connsiteX0" fmla="*/ 0 w 9144000"/>
              <a:gd name="connsiteY0" fmla="*/ 0 h 6860242"/>
              <a:gd name="connsiteX1" fmla="*/ 9144000 w 9144000"/>
              <a:gd name="connsiteY1" fmla="*/ 0 h 6860242"/>
              <a:gd name="connsiteX2" fmla="*/ 9127066 w 9144000"/>
              <a:gd name="connsiteY2" fmla="*/ 6087533 h 6860242"/>
              <a:gd name="connsiteX3" fmla="*/ 16933 w 9144000"/>
              <a:gd name="connsiteY3" fmla="*/ 6079067 h 6860242"/>
              <a:gd name="connsiteX4" fmla="*/ 0 w 9144000"/>
              <a:gd name="connsiteY4" fmla="*/ 0 h 6860242"/>
              <a:gd name="connsiteX0" fmla="*/ 0 w 9144000"/>
              <a:gd name="connsiteY0" fmla="*/ 0 h 6834550"/>
              <a:gd name="connsiteX1" fmla="*/ 9144000 w 9144000"/>
              <a:gd name="connsiteY1" fmla="*/ 0 h 6834550"/>
              <a:gd name="connsiteX2" fmla="*/ 9127066 w 9144000"/>
              <a:gd name="connsiteY2" fmla="*/ 6087533 h 6834550"/>
              <a:gd name="connsiteX3" fmla="*/ 16933 w 9144000"/>
              <a:gd name="connsiteY3" fmla="*/ 6079067 h 6834550"/>
              <a:gd name="connsiteX4" fmla="*/ 0 w 9144000"/>
              <a:gd name="connsiteY4" fmla="*/ 0 h 6834550"/>
              <a:gd name="connsiteX0" fmla="*/ 0 w 9144000"/>
              <a:gd name="connsiteY0" fmla="*/ 0 h 6667499"/>
              <a:gd name="connsiteX1" fmla="*/ 9144000 w 9144000"/>
              <a:gd name="connsiteY1" fmla="*/ 0 h 6667499"/>
              <a:gd name="connsiteX2" fmla="*/ 9127066 w 9144000"/>
              <a:gd name="connsiteY2" fmla="*/ 6087533 h 6667499"/>
              <a:gd name="connsiteX3" fmla="*/ 16933 w 9144000"/>
              <a:gd name="connsiteY3" fmla="*/ 6079067 h 6667499"/>
              <a:gd name="connsiteX4" fmla="*/ 0 w 9144000"/>
              <a:gd name="connsiteY4" fmla="*/ 0 h 6667499"/>
              <a:gd name="connsiteX0" fmla="*/ 0 w 9161683"/>
              <a:gd name="connsiteY0" fmla="*/ 0 h 6667500"/>
              <a:gd name="connsiteX1" fmla="*/ 9144000 w 9161683"/>
              <a:gd name="connsiteY1" fmla="*/ 0 h 6667500"/>
              <a:gd name="connsiteX2" fmla="*/ 9160933 w 9161683"/>
              <a:gd name="connsiteY2" fmla="*/ 6087534 h 6667500"/>
              <a:gd name="connsiteX3" fmla="*/ 16933 w 9161683"/>
              <a:gd name="connsiteY3" fmla="*/ 6079067 h 6667500"/>
              <a:gd name="connsiteX4" fmla="*/ 0 w 9161683"/>
              <a:gd name="connsiteY4" fmla="*/ 0 h 6667500"/>
              <a:gd name="connsiteX0" fmla="*/ 34356 w 9196039"/>
              <a:gd name="connsiteY0" fmla="*/ 0 h 6667500"/>
              <a:gd name="connsiteX1" fmla="*/ 9178356 w 9196039"/>
              <a:gd name="connsiteY1" fmla="*/ 0 h 6667500"/>
              <a:gd name="connsiteX2" fmla="*/ 9195289 w 9196039"/>
              <a:gd name="connsiteY2" fmla="*/ 6087534 h 6667500"/>
              <a:gd name="connsiteX3" fmla="*/ 489 w 9196039"/>
              <a:gd name="connsiteY3" fmla="*/ 6079067 h 6667500"/>
              <a:gd name="connsiteX4" fmla="*/ 34356 w 9196039"/>
              <a:gd name="connsiteY4" fmla="*/ 0 h 666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96039" h="6667500">
                <a:moveTo>
                  <a:pt x="34356" y="0"/>
                </a:moveTo>
                <a:lnTo>
                  <a:pt x="9178356" y="0"/>
                </a:lnTo>
                <a:cubicBezTo>
                  <a:pt x="9172711" y="2029178"/>
                  <a:pt x="9200934" y="4058356"/>
                  <a:pt x="9195289" y="6087534"/>
                </a:cubicBezTo>
                <a:cubicBezTo>
                  <a:pt x="4606356" y="6858000"/>
                  <a:pt x="4580956" y="6866467"/>
                  <a:pt x="489" y="6079067"/>
                </a:cubicBezTo>
                <a:cubicBezTo>
                  <a:pt x="-5155" y="4052711"/>
                  <a:pt x="40000" y="2026356"/>
                  <a:pt x="34356" y="0"/>
                </a:cubicBez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Rectangle 21"/>
          <p:cNvSpPr/>
          <p:nvPr userDrawn="1"/>
        </p:nvSpPr>
        <p:spPr>
          <a:xfrm>
            <a:off x="-34355" y="-14358"/>
            <a:ext cx="9196039" cy="6247282"/>
          </a:xfrm>
          <a:custGeom>
            <a:avLst/>
            <a:gdLst>
              <a:gd name="connsiteX0" fmla="*/ 0 w 9144000"/>
              <a:gd name="connsiteY0" fmla="*/ 0 h 5655733"/>
              <a:gd name="connsiteX1" fmla="*/ 9144000 w 9144000"/>
              <a:gd name="connsiteY1" fmla="*/ 0 h 5655733"/>
              <a:gd name="connsiteX2" fmla="*/ 9144000 w 9144000"/>
              <a:gd name="connsiteY2" fmla="*/ 5655733 h 5655733"/>
              <a:gd name="connsiteX3" fmla="*/ 0 w 9144000"/>
              <a:gd name="connsiteY3" fmla="*/ 5655733 h 5655733"/>
              <a:gd name="connsiteX4" fmla="*/ 0 w 9144000"/>
              <a:gd name="connsiteY4" fmla="*/ 0 h 5655733"/>
              <a:gd name="connsiteX0" fmla="*/ 0 w 9144000"/>
              <a:gd name="connsiteY0" fmla="*/ 0 h 6186310"/>
              <a:gd name="connsiteX1" fmla="*/ 9144000 w 9144000"/>
              <a:gd name="connsiteY1" fmla="*/ 0 h 6186310"/>
              <a:gd name="connsiteX2" fmla="*/ 9144000 w 9144000"/>
              <a:gd name="connsiteY2" fmla="*/ 5655733 h 6186310"/>
              <a:gd name="connsiteX3" fmla="*/ 0 w 9144000"/>
              <a:gd name="connsiteY3" fmla="*/ 5655733 h 6186310"/>
              <a:gd name="connsiteX4" fmla="*/ 0 w 9144000"/>
              <a:gd name="connsiteY4" fmla="*/ 0 h 6186310"/>
              <a:gd name="connsiteX0" fmla="*/ 0 w 9144000"/>
              <a:gd name="connsiteY0" fmla="*/ 0 h 6551083"/>
              <a:gd name="connsiteX1" fmla="*/ 9144000 w 9144000"/>
              <a:gd name="connsiteY1" fmla="*/ 0 h 6551083"/>
              <a:gd name="connsiteX2" fmla="*/ 9144000 w 9144000"/>
              <a:gd name="connsiteY2" fmla="*/ 5655733 h 6551083"/>
              <a:gd name="connsiteX3" fmla="*/ 0 w 9144000"/>
              <a:gd name="connsiteY3" fmla="*/ 5655733 h 6551083"/>
              <a:gd name="connsiteX4" fmla="*/ 0 w 9144000"/>
              <a:gd name="connsiteY4" fmla="*/ 0 h 6551083"/>
              <a:gd name="connsiteX0" fmla="*/ 0 w 9144000"/>
              <a:gd name="connsiteY0" fmla="*/ 0 h 6795658"/>
              <a:gd name="connsiteX1" fmla="*/ 9144000 w 9144000"/>
              <a:gd name="connsiteY1" fmla="*/ 0 h 6795658"/>
              <a:gd name="connsiteX2" fmla="*/ 9127066 w 9144000"/>
              <a:gd name="connsiteY2" fmla="*/ 6087533 h 6795658"/>
              <a:gd name="connsiteX3" fmla="*/ 0 w 9144000"/>
              <a:gd name="connsiteY3" fmla="*/ 5655733 h 6795658"/>
              <a:gd name="connsiteX4" fmla="*/ 0 w 9144000"/>
              <a:gd name="connsiteY4" fmla="*/ 0 h 6795658"/>
              <a:gd name="connsiteX0" fmla="*/ 0 w 9144000"/>
              <a:gd name="connsiteY0" fmla="*/ 0 h 6978661"/>
              <a:gd name="connsiteX1" fmla="*/ 9144000 w 9144000"/>
              <a:gd name="connsiteY1" fmla="*/ 0 h 6978661"/>
              <a:gd name="connsiteX2" fmla="*/ 9127066 w 9144000"/>
              <a:gd name="connsiteY2" fmla="*/ 6087533 h 6978661"/>
              <a:gd name="connsiteX3" fmla="*/ 16933 w 9144000"/>
              <a:gd name="connsiteY3" fmla="*/ 6079067 h 6978661"/>
              <a:gd name="connsiteX4" fmla="*/ 0 w 9144000"/>
              <a:gd name="connsiteY4" fmla="*/ 0 h 6978661"/>
              <a:gd name="connsiteX0" fmla="*/ 0 w 9144000"/>
              <a:gd name="connsiteY0" fmla="*/ 0 h 6860242"/>
              <a:gd name="connsiteX1" fmla="*/ 9144000 w 9144000"/>
              <a:gd name="connsiteY1" fmla="*/ 0 h 6860242"/>
              <a:gd name="connsiteX2" fmla="*/ 9127066 w 9144000"/>
              <a:gd name="connsiteY2" fmla="*/ 6087533 h 6860242"/>
              <a:gd name="connsiteX3" fmla="*/ 16933 w 9144000"/>
              <a:gd name="connsiteY3" fmla="*/ 6079067 h 6860242"/>
              <a:gd name="connsiteX4" fmla="*/ 0 w 9144000"/>
              <a:gd name="connsiteY4" fmla="*/ 0 h 6860242"/>
              <a:gd name="connsiteX0" fmla="*/ 0 w 9144000"/>
              <a:gd name="connsiteY0" fmla="*/ 0 h 6834550"/>
              <a:gd name="connsiteX1" fmla="*/ 9144000 w 9144000"/>
              <a:gd name="connsiteY1" fmla="*/ 0 h 6834550"/>
              <a:gd name="connsiteX2" fmla="*/ 9127066 w 9144000"/>
              <a:gd name="connsiteY2" fmla="*/ 6087533 h 6834550"/>
              <a:gd name="connsiteX3" fmla="*/ 16933 w 9144000"/>
              <a:gd name="connsiteY3" fmla="*/ 6079067 h 6834550"/>
              <a:gd name="connsiteX4" fmla="*/ 0 w 9144000"/>
              <a:gd name="connsiteY4" fmla="*/ 0 h 6834550"/>
              <a:gd name="connsiteX0" fmla="*/ 0 w 9144000"/>
              <a:gd name="connsiteY0" fmla="*/ 0 h 6667499"/>
              <a:gd name="connsiteX1" fmla="*/ 9144000 w 9144000"/>
              <a:gd name="connsiteY1" fmla="*/ 0 h 6667499"/>
              <a:gd name="connsiteX2" fmla="*/ 9127066 w 9144000"/>
              <a:gd name="connsiteY2" fmla="*/ 6087533 h 6667499"/>
              <a:gd name="connsiteX3" fmla="*/ 16933 w 9144000"/>
              <a:gd name="connsiteY3" fmla="*/ 6079067 h 6667499"/>
              <a:gd name="connsiteX4" fmla="*/ 0 w 9144000"/>
              <a:gd name="connsiteY4" fmla="*/ 0 h 6667499"/>
              <a:gd name="connsiteX0" fmla="*/ 0 w 9161683"/>
              <a:gd name="connsiteY0" fmla="*/ 0 h 6667500"/>
              <a:gd name="connsiteX1" fmla="*/ 9144000 w 9161683"/>
              <a:gd name="connsiteY1" fmla="*/ 0 h 6667500"/>
              <a:gd name="connsiteX2" fmla="*/ 9160933 w 9161683"/>
              <a:gd name="connsiteY2" fmla="*/ 6087534 h 6667500"/>
              <a:gd name="connsiteX3" fmla="*/ 16933 w 9161683"/>
              <a:gd name="connsiteY3" fmla="*/ 6079067 h 6667500"/>
              <a:gd name="connsiteX4" fmla="*/ 0 w 9161683"/>
              <a:gd name="connsiteY4" fmla="*/ 0 h 6667500"/>
              <a:gd name="connsiteX0" fmla="*/ 34356 w 9196039"/>
              <a:gd name="connsiteY0" fmla="*/ 0 h 6667500"/>
              <a:gd name="connsiteX1" fmla="*/ 9178356 w 9196039"/>
              <a:gd name="connsiteY1" fmla="*/ 0 h 6667500"/>
              <a:gd name="connsiteX2" fmla="*/ 9195289 w 9196039"/>
              <a:gd name="connsiteY2" fmla="*/ 6087534 h 6667500"/>
              <a:gd name="connsiteX3" fmla="*/ 489 w 9196039"/>
              <a:gd name="connsiteY3" fmla="*/ 6079067 h 6667500"/>
              <a:gd name="connsiteX4" fmla="*/ 34356 w 9196039"/>
              <a:gd name="connsiteY4" fmla="*/ 0 h 666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96039" h="6667500">
                <a:moveTo>
                  <a:pt x="34356" y="0"/>
                </a:moveTo>
                <a:lnTo>
                  <a:pt x="9178356" y="0"/>
                </a:lnTo>
                <a:cubicBezTo>
                  <a:pt x="9172711" y="2029178"/>
                  <a:pt x="9200934" y="4058356"/>
                  <a:pt x="9195289" y="6087534"/>
                </a:cubicBezTo>
                <a:cubicBezTo>
                  <a:pt x="4606356" y="6858000"/>
                  <a:pt x="4580956" y="6866467"/>
                  <a:pt x="489" y="6079067"/>
                </a:cubicBezTo>
                <a:cubicBezTo>
                  <a:pt x="-5155" y="4052711"/>
                  <a:pt x="40000" y="2026356"/>
                  <a:pt x="34356" y="0"/>
                </a:cubicBezTo>
                <a:close/>
              </a:path>
            </a:pathLst>
          </a:custGeom>
          <a:solidFill>
            <a:schemeClr val="tx1">
              <a:lumMod val="75000"/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9" name="Rectangle 21"/>
          <p:cNvSpPr/>
          <p:nvPr userDrawn="1"/>
        </p:nvSpPr>
        <p:spPr>
          <a:xfrm>
            <a:off x="-34355" y="-14358"/>
            <a:ext cx="9196039" cy="6247282"/>
          </a:xfrm>
          <a:custGeom>
            <a:avLst/>
            <a:gdLst>
              <a:gd name="connsiteX0" fmla="*/ 0 w 9144000"/>
              <a:gd name="connsiteY0" fmla="*/ 0 h 5655733"/>
              <a:gd name="connsiteX1" fmla="*/ 9144000 w 9144000"/>
              <a:gd name="connsiteY1" fmla="*/ 0 h 5655733"/>
              <a:gd name="connsiteX2" fmla="*/ 9144000 w 9144000"/>
              <a:gd name="connsiteY2" fmla="*/ 5655733 h 5655733"/>
              <a:gd name="connsiteX3" fmla="*/ 0 w 9144000"/>
              <a:gd name="connsiteY3" fmla="*/ 5655733 h 5655733"/>
              <a:gd name="connsiteX4" fmla="*/ 0 w 9144000"/>
              <a:gd name="connsiteY4" fmla="*/ 0 h 5655733"/>
              <a:gd name="connsiteX0" fmla="*/ 0 w 9144000"/>
              <a:gd name="connsiteY0" fmla="*/ 0 h 6186310"/>
              <a:gd name="connsiteX1" fmla="*/ 9144000 w 9144000"/>
              <a:gd name="connsiteY1" fmla="*/ 0 h 6186310"/>
              <a:gd name="connsiteX2" fmla="*/ 9144000 w 9144000"/>
              <a:gd name="connsiteY2" fmla="*/ 5655733 h 6186310"/>
              <a:gd name="connsiteX3" fmla="*/ 0 w 9144000"/>
              <a:gd name="connsiteY3" fmla="*/ 5655733 h 6186310"/>
              <a:gd name="connsiteX4" fmla="*/ 0 w 9144000"/>
              <a:gd name="connsiteY4" fmla="*/ 0 h 6186310"/>
              <a:gd name="connsiteX0" fmla="*/ 0 w 9144000"/>
              <a:gd name="connsiteY0" fmla="*/ 0 h 6551083"/>
              <a:gd name="connsiteX1" fmla="*/ 9144000 w 9144000"/>
              <a:gd name="connsiteY1" fmla="*/ 0 h 6551083"/>
              <a:gd name="connsiteX2" fmla="*/ 9144000 w 9144000"/>
              <a:gd name="connsiteY2" fmla="*/ 5655733 h 6551083"/>
              <a:gd name="connsiteX3" fmla="*/ 0 w 9144000"/>
              <a:gd name="connsiteY3" fmla="*/ 5655733 h 6551083"/>
              <a:gd name="connsiteX4" fmla="*/ 0 w 9144000"/>
              <a:gd name="connsiteY4" fmla="*/ 0 h 6551083"/>
              <a:gd name="connsiteX0" fmla="*/ 0 w 9144000"/>
              <a:gd name="connsiteY0" fmla="*/ 0 h 6795658"/>
              <a:gd name="connsiteX1" fmla="*/ 9144000 w 9144000"/>
              <a:gd name="connsiteY1" fmla="*/ 0 h 6795658"/>
              <a:gd name="connsiteX2" fmla="*/ 9127066 w 9144000"/>
              <a:gd name="connsiteY2" fmla="*/ 6087533 h 6795658"/>
              <a:gd name="connsiteX3" fmla="*/ 0 w 9144000"/>
              <a:gd name="connsiteY3" fmla="*/ 5655733 h 6795658"/>
              <a:gd name="connsiteX4" fmla="*/ 0 w 9144000"/>
              <a:gd name="connsiteY4" fmla="*/ 0 h 6795658"/>
              <a:gd name="connsiteX0" fmla="*/ 0 w 9144000"/>
              <a:gd name="connsiteY0" fmla="*/ 0 h 6978661"/>
              <a:gd name="connsiteX1" fmla="*/ 9144000 w 9144000"/>
              <a:gd name="connsiteY1" fmla="*/ 0 h 6978661"/>
              <a:gd name="connsiteX2" fmla="*/ 9127066 w 9144000"/>
              <a:gd name="connsiteY2" fmla="*/ 6087533 h 6978661"/>
              <a:gd name="connsiteX3" fmla="*/ 16933 w 9144000"/>
              <a:gd name="connsiteY3" fmla="*/ 6079067 h 6978661"/>
              <a:gd name="connsiteX4" fmla="*/ 0 w 9144000"/>
              <a:gd name="connsiteY4" fmla="*/ 0 h 6978661"/>
              <a:gd name="connsiteX0" fmla="*/ 0 w 9144000"/>
              <a:gd name="connsiteY0" fmla="*/ 0 h 6860242"/>
              <a:gd name="connsiteX1" fmla="*/ 9144000 w 9144000"/>
              <a:gd name="connsiteY1" fmla="*/ 0 h 6860242"/>
              <a:gd name="connsiteX2" fmla="*/ 9127066 w 9144000"/>
              <a:gd name="connsiteY2" fmla="*/ 6087533 h 6860242"/>
              <a:gd name="connsiteX3" fmla="*/ 16933 w 9144000"/>
              <a:gd name="connsiteY3" fmla="*/ 6079067 h 6860242"/>
              <a:gd name="connsiteX4" fmla="*/ 0 w 9144000"/>
              <a:gd name="connsiteY4" fmla="*/ 0 h 6860242"/>
              <a:gd name="connsiteX0" fmla="*/ 0 w 9144000"/>
              <a:gd name="connsiteY0" fmla="*/ 0 h 6834550"/>
              <a:gd name="connsiteX1" fmla="*/ 9144000 w 9144000"/>
              <a:gd name="connsiteY1" fmla="*/ 0 h 6834550"/>
              <a:gd name="connsiteX2" fmla="*/ 9127066 w 9144000"/>
              <a:gd name="connsiteY2" fmla="*/ 6087533 h 6834550"/>
              <a:gd name="connsiteX3" fmla="*/ 16933 w 9144000"/>
              <a:gd name="connsiteY3" fmla="*/ 6079067 h 6834550"/>
              <a:gd name="connsiteX4" fmla="*/ 0 w 9144000"/>
              <a:gd name="connsiteY4" fmla="*/ 0 h 6834550"/>
              <a:gd name="connsiteX0" fmla="*/ 0 w 9144000"/>
              <a:gd name="connsiteY0" fmla="*/ 0 h 6667499"/>
              <a:gd name="connsiteX1" fmla="*/ 9144000 w 9144000"/>
              <a:gd name="connsiteY1" fmla="*/ 0 h 6667499"/>
              <a:gd name="connsiteX2" fmla="*/ 9127066 w 9144000"/>
              <a:gd name="connsiteY2" fmla="*/ 6087533 h 6667499"/>
              <a:gd name="connsiteX3" fmla="*/ 16933 w 9144000"/>
              <a:gd name="connsiteY3" fmla="*/ 6079067 h 6667499"/>
              <a:gd name="connsiteX4" fmla="*/ 0 w 9144000"/>
              <a:gd name="connsiteY4" fmla="*/ 0 h 6667499"/>
              <a:gd name="connsiteX0" fmla="*/ 0 w 9161683"/>
              <a:gd name="connsiteY0" fmla="*/ 0 h 6667500"/>
              <a:gd name="connsiteX1" fmla="*/ 9144000 w 9161683"/>
              <a:gd name="connsiteY1" fmla="*/ 0 h 6667500"/>
              <a:gd name="connsiteX2" fmla="*/ 9160933 w 9161683"/>
              <a:gd name="connsiteY2" fmla="*/ 6087534 h 6667500"/>
              <a:gd name="connsiteX3" fmla="*/ 16933 w 9161683"/>
              <a:gd name="connsiteY3" fmla="*/ 6079067 h 6667500"/>
              <a:gd name="connsiteX4" fmla="*/ 0 w 9161683"/>
              <a:gd name="connsiteY4" fmla="*/ 0 h 6667500"/>
              <a:gd name="connsiteX0" fmla="*/ 34356 w 9196039"/>
              <a:gd name="connsiteY0" fmla="*/ 0 h 6667500"/>
              <a:gd name="connsiteX1" fmla="*/ 9178356 w 9196039"/>
              <a:gd name="connsiteY1" fmla="*/ 0 h 6667500"/>
              <a:gd name="connsiteX2" fmla="*/ 9195289 w 9196039"/>
              <a:gd name="connsiteY2" fmla="*/ 6087534 h 6667500"/>
              <a:gd name="connsiteX3" fmla="*/ 489 w 9196039"/>
              <a:gd name="connsiteY3" fmla="*/ 6079067 h 6667500"/>
              <a:gd name="connsiteX4" fmla="*/ 34356 w 9196039"/>
              <a:gd name="connsiteY4" fmla="*/ 0 h 666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96039" h="6667500">
                <a:moveTo>
                  <a:pt x="34356" y="0"/>
                </a:moveTo>
                <a:lnTo>
                  <a:pt x="9178356" y="0"/>
                </a:lnTo>
                <a:cubicBezTo>
                  <a:pt x="9172711" y="2029178"/>
                  <a:pt x="9200934" y="4058356"/>
                  <a:pt x="9195289" y="6087534"/>
                </a:cubicBezTo>
                <a:cubicBezTo>
                  <a:pt x="4606356" y="6858000"/>
                  <a:pt x="4580956" y="6866467"/>
                  <a:pt x="489" y="6079067"/>
                </a:cubicBezTo>
                <a:cubicBezTo>
                  <a:pt x="-5155" y="4052711"/>
                  <a:pt x="40000" y="2026356"/>
                  <a:pt x="34356" y="0"/>
                </a:cubicBezTo>
                <a:close/>
              </a:path>
            </a:pathLst>
          </a:custGeom>
          <a:solidFill>
            <a:schemeClr val="tx1">
              <a:lumMod val="75000"/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Rectangle 1"/>
          <p:cNvSpPr/>
          <p:nvPr userDrawn="1"/>
        </p:nvSpPr>
        <p:spPr>
          <a:xfrm>
            <a:off x="1" y="6155475"/>
            <a:ext cx="1474869" cy="702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16F74-C40E-2447-A4E7-B239276283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559603" y="2923840"/>
            <a:ext cx="8005953" cy="1563943"/>
          </a:xfrm>
        </p:spPr>
        <p:txBody>
          <a:bodyPr>
            <a:normAutofit/>
          </a:bodyPr>
          <a:lstStyle>
            <a:lvl1pPr marL="0" indent="0" algn="ctr">
              <a:buNone/>
              <a:defRPr sz="4500" b="1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b="1" dirty="0"/>
              <a:t>Click to edit</a:t>
            </a:r>
            <a:br>
              <a:rPr lang="en-US" b="1" dirty="0"/>
            </a:br>
            <a:r>
              <a:rPr lang="en-US" b="1" dirty="0"/>
              <a:t>Master title style</a:t>
            </a:r>
          </a:p>
        </p:txBody>
      </p:sp>
      <p:sp>
        <p:nvSpPr>
          <p:cNvPr id="18" name="Text Placeholder 16"/>
          <p:cNvSpPr>
            <a:spLocks noGrp="1"/>
          </p:cNvSpPr>
          <p:nvPr>
            <p:ph type="body" sz="quarter" idx="14" hasCustomPrompt="1"/>
          </p:nvPr>
        </p:nvSpPr>
        <p:spPr>
          <a:xfrm>
            <a:off x="559603" y="4919139"/>
            <a:ext cx="8005953" cy="530882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b="1" dirty="0"/>
              <a:t>Click to edit Master subtitle</a:t>
            </a:r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148685" y="6304429"/>
            <a:ext cx="8839197" cy="450917"/>
            <a:chOff x="148686" y="6287625"/>
            <a:chExt cx="8504654" cy="433851"/>
          </a:xfrm>
        </p:grpSpPr>
        <p:pic>
          <p:nvPicPr>
            <p:cNvPr id="4" name="Picture 3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8686" y="6287625"/>
              <a:ext cx="1076554" cy="433851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25267" y="6344340"/>
              <a:ext cx="333238" cy="320421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49062" y="6330140"/>
              <a:ext cx="1046463" cy="348821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24677" y="6323603"/>
              <a:ext cx="978052" cy="361895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84774" y="6369005"/>
              <a:ext cx="781990" cy="27109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93653" y="6393526"/>
              <a:ext cx="1237501" cy="222048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57284" y="6331204"/>
              <a:ext cx="1396056" cy="346692"/>
            </a:xfrm>
            <a:prstGeom prst="rect">
              <a:avLst/>
            </a:prstGeom>
          </p:spPr>
        </p:pic>
      </p:grpSp>
      <p:pic>
        <p:nvPicPr>
          <p:cNvPr id="33" name="Picture 32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4067" y="277178"/>
            <a:ext cx="2096558" cy="781463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030" y="324470"/>
            <a:ext cx="2443974" cy="734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263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Freeform 84"/>
          <p:cNvSpPr>
            <a:spLocks/>
          </p:cNvSpPr>
          <p:nvPr/>
        </p:nvSpPr>
        <p:spPr bwMode="auto">
          <a:xfrm flipH="1">
            <a:off x="8189913" y="6323018"/>
            <a:ext cx="349250" cy="534987"/>
          </a:xfrm>
          <a:custGeom>
            <a:avLst/>
            <a:gdLst>
              <a:gd name="T0" fmla="*/ 0 w 638"/>
              <a:gd name="T1" fmla="*/ 0 h 1194"/>
              <a:gd name="T2" fmla="*/ 38 w 638"/>
              <a:gd name="T3" fmla="*/ 110 h 1194"/>
              <a:gd name="T4" fmla="*/ 78 w 638"/>
              <a:gd name="T5" fmla="*/ 216 h 1194"/>
              <a:gd name="T6" fmla="*/ 106 w 638"/>
              <a:gd name="T7" fmla="*/ 304 h 1194"/>
              <a:gd name="T8" fmla="*/ 136 w 638"/>
              <a:gd name="T9" fmla="*/ 398 h 1194"/>
              <a:gd name="T10" fmla="*/ 164 w 638"/>
              <a:gd name="T11" fmla="*/ 506 h 1194"/>
              <a:gd name="T12" fmla="*/ 206 w 638"/>
              <a:gd name="T13" fmla="*/ 672 h 1194"/>
              <a:gd name="T14" fmla="*/ 236 w 638"/>
              <a:gd name="T15" fmla="*/ 788 h 1194"/>
              <a:gd name="T16" fmla="*/ 272 w 638"/>
              <a:gd name="T17" fmla="*/ 990 h 1194"/>
              <a:gd name="T18" fmla="*/ 286 w 638"/>
              <a:gd name="T19" fmla="*/ 1086 h 1194"/>
              <a:gd name="T20" fmla="*/ 302 w 638"/>
              <a:gd name="T21" fmla="*/ 1194 h 1194"/>
              <a:gd name="T22" fmla="*/ 638 w 638"/>
              <a:gd name="T23" fmla="*/ 1194 h 1194"/>
              <a:gd name="T24" fmla="*/ 624 w 638"/>
              <a:gd name="T25" fmla="*/ 1142 h 1194"/>
              <a:gd name="T26" fmla="*/ 598 w 638"/>
              <a:gd name="T27" fmla="*/ 1060 h 1194"/>
              <a:gd name="T28" fmla="*/ 572 w 638"/>
              <a:gd name="T29" fmla="*/ 980 h 1194"/>
              <a:gd name="T30" fmla="*/ 548 w 638"/>
              <a:gd name="T31" fmla="*/ 912 h 1194"/>
              <a:gd name="T32" fmla="*/ 494 w 638"/>
              <a:gd name="T33" fmla="*/ 784 h 1194"/>
              <a:gd name="T34" fmla="*/ 456 w 638"/>
              <a:gd name="T35" fmla="*/ 698 h 1194"/>
              <a:gd name="T36" fmla="*/ 424 w 638"/>
              <a:gd name="T37" fmla="*/ 626 h 1194"/>
              <a:gd name="T38" fmla="*/ 378 w 638"/>
              <a:gd name="T39" fmla="*/ 532 h 1194"/>
              <a:gd name="T40" fmla="*/ 340 w 638"/>
              <a:gd name="T41" fmla="*/ 470 h 1194"/>
              <a:gd name="T42" fmla="*/ 306 w 638"/>
              <a:gd name="T43" fmla="*/ 414 h 1194"/>
              <a:gd name="T44" fmla="*/ 268 w 638"/>
              <a:gd name="T45" fmla="*/ 342 h 1194"/>
              <a:gd name="T46" fmla="*/ 228 w 638"/>
              <a:gd name="T47" fmla="*/ 286 h 1194"/>
              <a:gd name="T48" fmla="*/ 174 w 638"/>
              <a:gd name="T49" fmla="*/ 210 h 1194"/>
              <a:gd name="T50" fmla="*/ 122 w 638"/>
              <a:gd name="T51" fmla="*/ 140 h 1194"/>
              <a:gd name="T52" fmla="*/ 58 w 638"/>
              <a:gd name="T53" fmla="*/ 52 h 1194"/>
              <a:gd name="T54" fmla="*/ 30 w 638"/>
              <a:gd name="T55" fmla="*/ 20 h 1194"/>
              <a:gd name="T56" fmla="*/ 0 w 638"/>
              <a:gd name="T57" fmla="*/ 0 h 119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638" h="1194">
                <a:moveTo>
                  <a:pt x="0" y="0"/>
                </a:moveTo>
                <a:lnTo>
                  <a:pt x="38" y="110"/>
                </a:lnTo>
                <a:lnTo>
                  <a:pt x="78" y="216"/>
                </a:lnTo>
                <a:lnTo>
                  <a:pt x="106" y="304"/>
                </a:lnTo>
                <a:lnTo>
                  <a:pt x="136" y="398"/>
                </a:lnTo>
                <a:lnTo>
                  <a:pt x="164" y="506"/>
                </a:lnTo>
                <a:lnTo>
                  <a:pt x="206" y="672"/>
                </a:lnTo>
                <a:lnTo>
                  <a:pt x="236" y="788"/>
                </a:lnTo>
                <a:lnTo>
                  <a:pt x="272" y="990"/>
                </a:lnTo>
                <a:lnTo>
                  <a:pt x="286" y="1086"/>
                </a:lnTo>
                <a:lnTo>
                  <a:pt x="302" y="1194"/>
                </a:lnTo>
                <a:lnTo>
                  <a:pt x="638" y="1194"/>
                </a:lnTo>
                <a:lnTo>
                  <a:pt x="624" y="1142"/>
                </a:lnTo>
                <a:lnTo>
                  <a:pt x="598" y="1060"/>
                </a:lnTo>
                <a:lnTo>
                  <a:pt x="572" y="980"/>
                </a:lnTo>
                <a:lnTo>
                  <a:pt x="548" y="912"/>
                </a:lnTo>
                <a:lnTo>
                  <a:pt x="494" y="784"/>
                </a:lnTo>
                <a:lnTo>
                  <a:pt x="456" y="698"/>
                </a:lnTo>
                <a:lnTo>
                  <a:pt x="424" y="626"/>
                </a:lnTo>
                <a:lnTo>
                  <a:pt x="378" y="532"/>
                </a:lnTo>
                <a:lnTo>
                  <a:pt x="340" y="470"/>
                </a:lnTo>
                <a:lnTo>
                  <a:pt x="306" y="414"/>
                </a:lnTo>
                <a:lnTo>
                  <a:pt x="268" y="342"/>
                </a:lnTo>
                <a:lnTo>
                  <a:pt x="228" y="286"/>
                </a:lnTo>
                <a:lnTo>
                  <a:pt x="174" y="210"/>
                </a:lnTo>
                <a:lnTo>
                  <a:pt x="122" y="140"/>
                </a:lnTo>
                <a:lnTo>
                  <a:pt x="58" y="52"/>
                </a:lnTo>
                <a:lnTo>
                  <a:pt x="30" y="2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21F43"/>
              </a:solidFill>
              <a:latin typeface="Trebuchet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051" name="Freeform 85"/>
          <p:cNvSpPr>
            <a:spLocks/>
          </p:cNvSpPr>
          <p:nvPr/>
        </p:nvSpPr>
        <p:spPr bwMode="auto">
          <a:xfrm flipH="1">
            <a:off x="8545513" y="6146800"/>
            <a:ext cx="246062" cy="165100"/>
          </a:xfrm>
          <a:custGeom>
            <a:avLst/>
            <a:gdLst>
              <a:gd name="T0" fmla="*/ 448 w 448"/>
              <a:gd name="T1" fmla="*/ 372 h 372"/>
              <a:gd name="T2" fmla="*/ 388 w 448"/>
              <a:gd name="T3" fmla="*/ 302 h 372"/>
              <a:gd name="T4" fmla="*/ 280 w 448"/>
              <a:gd name="T5" fmla="*/ 208 h 372"/>
              <a:gd name="T6" fmla="*/ 210 w 448"/>
              <a:gd name="T7" fmla="*/ 142 h 372"/>
              <a:gd name="T8" fmla="*/ 140 w 448"/>
              <a:gd name="T9" fmla="*/ 94 h 372"/>
              <a:gd name="T10" fmla="*/ 64 w 448"/>
              <a:gd name="T11" fmla="*/ 44 h 372"/>
              <a:gd name="T12" fmla="*/ 0 w 448"/>
              <a:gd name="T13" fmla="*/ 0 h 372"/>
              <a:gd name="T14" fmla="*/ 280 w 448"/>
              <a:gd name="T15" fmla="*/ 0 h 372"/>
              <a:gd name="T16" fmla="*/ 300 w 448"/>
              <a:gd name="T17" fmla="*/ 36 h 372"/>
              <a:gd name="T18" fmla="*/ 324 w 448"/>
              <a:gd name="T19" fmla="*/ 82 h 372"/>
              <a:gd name="T20" fmla="*/ 346 w 448"/>
              <a:gd name="T21" fmla="*/ 134 h 372"/>
              <a:gd name="T22" fmla="*/ 378 w 448"/>
              <a:gd name="T23" fmla="*/ 206 h 372"/>
              <a:gd name="T24" fmla="*/ 408 w 448"/>
              <a:gd name="T25" fmla="*/ 264 h 372"/>
              <a:gd name="T26" fmla="*/ 434 w 448"/>
              <a:gd name="T27" fmla="*/ 334 h 372"/>
              <a:gd name="T28" fmla="*/ 448 w 448"/>
              <a:gd name="T29" fmla="*/ 372 h 37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448" h="372">
                <a:moveTo>
                  <a:pt x="448" y="372"/>
                </a:moveTo>
                <a:lnTo>
                  <a:pt x="388" y="302"/>
                </a:lnTo>
                <a:lnTo>
                  <a:pt x="280" y="208"/>
                </a:lnTo>
                <a:lnTo>
                  <a:pt x="210" y="142"/>
                </a:lnTo>
                <a:lnTo>
                  <a:pt x="140" y="94"/>
                </a:lnTo>
                <a:lnTo>
                  <a:pt x="64" y="44"/>
                </a:lnTo>
                <a:lnTo>
                  <a:pt x="0" y="0"/>
                </a:lnTo>
                <a:lnTo>
                  <a:pt x="280" y="0"/>
                </a:lnTo>
                <a:lnTo>
                  <a:pt x="300" y="36"/>
                </a:lnTo>
                <a:lnTo>
                  <a:pt x="324" y="82"/>
                </a:lnTo>
                <a:lnTo>
                  <a:pt x="346" y="134"/>
                </a:lnTo>
                <a:lnTo>
                  <a:pt x="378" y="206"/>
                </a:lnTo>
                <a:lnTo>
                  <a:pt x="408" y="264"/>
                </a:lnTo>
                <a:lnTo>
                  <a:pt x="434" y="334"/>
                </a:lnTo>
                <a:lnTo>
                  <a:pt x="448" y="372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21F43"/>
              </a:solidFill>
              <a:latin typeface="Trebuchet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7191" y="301625"/>
            <a:ext cx="8461375" cy="120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3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7188" y="1697042"/>
            <a:ext cx="8478837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Paragraph content</a:t>
            </a:r>
          </a:p>
          <a:p>
            <a:pPr lvl="1"/>
            <a:r>
              <a:rPr lang="en-US" dirty="0"/>
              <a:t>Bullets</a:t>
            </a:r>
          </a:p>
          <a:p>
            <a:pPr lvl="5"/>
            <a:r>
              <a:rPr lang="en-US" dirty="0"/>
              <a:t>Bullets</a:t>
            </a:r>
          </a:p>
          <a:p>
            <a:pPr lvl="3"/>
            <a:r>
              <a:rPr lang="en-US" dirty="0"/>
              <a:t>Bullets</a:t>
            </a:r>
          </a:p>
          <a:p>
            <a:pPr lvl="4"/>
            <a:r>
              <a:rPr lang="en-US" dirty="0"/>
              <a:t>Bullets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57188" y="6350005"/>
            <a:ext cx="55245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825" b="0" smtClean="0">
                <a:solidFill>
                  <a:srgbClr val="7F7F7F"/>
                </a:solidFill>
                <a:latin typeface="Arial"/>
                <a:ea typeface="+mn-ea"/>
                <a:cs typeface="Arial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D782E16-99D3-D743-B442-BEC2B47D571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  <p:sp>
        <p:nvSpPr>
          <p:cNvPr id="2055" name="TextBox 7"/>
          <p:cNvSpPr txBox="1">
            <a:spLocks noChangeArrowheads="1"/>
          </p:cNvSpPr>
          <p:nvPr/>
        </p:nvSpPr>
        <p:spPr bwMode="auto">
          <a:xfrm>
            <a:off x="8683626" y="6207126"/>
            <a:ext cx="18473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200">
              <a:solidFill>
                <a:srgbClr val="021F43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003300" y="6356355"/>
            <a:ext cx="57070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smtClean="0">
                <a:solidFill>
                  <a:srgbClr val="7F7F7F"/>
                </a:solidFill>
                <a:latin typeface="+mn-lt"/>
                <a:ea typeface="+mn-ea"/>
                <a:cs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latin typeface="Arial"/>
              </a:rPr>
              <a:t>Footer</a:t>
            </a:r>
            <a:endParaRPr lang="en-US" dirty="0">
              <a:latin typeface="Arial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435063" y="6292128"/>
            <a:ext cx="1328150" cy="44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748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buFont typeface="Arial" charset="0"/>
        <a:defRPr sz="1650" cap="none">
          <a:solidFill>
            <a:schemeClr val="tx1"/>
          </a:solidFill>
          <a:latin typeface="+mn-lt"/>
          <a:ea typeface="ＭＳ Ｐゴシック" charset="0"/>
          <a:cs typeface="Andes ExtraLight"/>
        </a:defRPr>
      </a:lvl1pPr>
      <a:lvl2pPr algn="l" rtl="0" eaLnBrk="0" fontAlgn="base" hangingPunct="0">
        <a:spcBef>
          <a:spcPct val="0"/>
        </a:spcBef>
        <a:spcAft>
          <a:spcPct val="0"/>
        </a:spcAft>
        <a:buFont typeface="Arial" charset="0"/>
        <a:defRPr sz="1650">
          <a:solidFill>
            <a:srgbClr val="595959"/>
          </a:solidFill>
          <a:latin typeface="Arial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buFont typeface="Arial" charset="0"/>
        <a:defRPr sz="1650">
          <a:solidFill>
            <a:srgbClr val="595959"/>
          </a:solidFill>
          <a:latin typeface="Arial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buFont typeface="Arial" charset="0"/>
        <a:defRPr sz="1650">
          <a:solidFill>
            <a:srgbClr val="595959"/>
          </a:solidFill>
          <a:latin typeface="Arial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buFont typeface="Arial" charset="0"/>
        <a:defRPr sz="1650">
          <a:solidFill>
            <a:srgbClr val="595959"/>
          </a:solidFill>
          <a:latin typeface="Arial" charset="0"/>
          <a:ea typeface="ＭＳ Ｐゴシック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1950" b="1">
          <a:solidFill>
            <a:srgbClr val="014C6D"/>
          </a:solidFill>
          <a:latin typeface="Trebuchet MS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1950" b="1">
          <a:solidFill>
            <a:srgbClr val="014C6D"/>
          </a:solidFill>
          <a:latin typeface="Trebuchet MS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1950" b="1">
          <a:solidFill>
            <a:srgbClr val="014C6D"/>
          </a:solidFill>
          <a:latin typeface="Trebuchet MS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1950" b="1">
          <a:solidFill>
            <a:srgbClr val="014C6D"/>
          </a:solidFill>
          <a:latin typeface="Trebuchet MS" pitchFamily="34" charset="0"/>
        </a:defRPr>
      </a:lvl9pPr>
    </p:titleStyle>
    <p:bodyStyle>
      <a:lvl1pPr algn="l" rtl="0" eaLnBrk="0" fontAlgn="base" hangingPunct="0">
        <a:lnSpc>
          <a:spcPct val="150000"/>
        </a:lnSpc>
        <a:spcBef>
          <a:spcPts val="1350"/>
        </a:spcBef>
        <a:spcAft>
          <a:spcPct val="0"/>
        </a:spcAft>
        <a:buClr>
          <a:srgbClr val="404040"/>
        </a:buClr>
        <a:defRPr>
          <a:solidFill>
            <a:srgbClr val="595959"/>
          </a:solidFill>
          <a:latin typeface="Arial"/>
          <a:ea typeface="ＭＳ Ｐゴシック" charset="0"/>
          <a:cs typeface="Arial"/>
        </a:defRPr>
      </a:lvl1pPr>
      <a:lvl2pPr marL="214313" indent="-214313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rgbClr val="595959"/>
        </a:buClr>
        <a:buFont typeface="Arial" charset="0"/>
        <a:buChar char="•"/>
        <a:defRPr>
          <a:solidFill>
            <a:srgbClr val="595959"/>
          </a:solidFill>
          <a:latin typeface="Arial"/>
          <a:ea typeface="ＭＳ Ｐゴシック" charset="0"/>
          <a:cs typeface="Arial"/>
        </a:defRPr>
      </a:lvl2pPr>
      <a:lvl3pPr marL="214313" indent="-214313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charset="0"/>
        <a:buChar char="•"/>
        <a:defRPr>
          <a:solidFill>
            <a:schemeClr val="tx2"/>
          </a:solidFill>
          <a:latin typeface="Arial"/>
          <a:ea typeface="ＭＳ Ｐゴシック" charset="0"/>
          <a:cs typeface="Arial"/>
        </a:defRPr>
      </a:lvl3pPr>
      <a:lvl4pPr marL="623888" indent="-214313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rgbClr val="595959"/>
        </a:buClr>
        <a:buFont typeface="Arial" charset="0"/>
        <a:buChar char="•"/>
        <a:defRPr>
          <a:solidFill>
            <a:srgbClr val="595959"/>
          </a:solidFill>
          <a:latin typeface="Arial"/>
          <a:ea typeface="ＭＳ Ｐゴシック" charset="0"/>
          <a:cs typeface="Arial"/>
        </a:defRPr>
      </a:lvl4pPr>
      <a:lvl5pPr marL="897731" indent="-214313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rgbClr val="595959"/>
        </a:buClr>
        <a:buFont typeface="Arial" charset="0"/>
        <a:buChar char="•"/>
        <a:defRPr>
          <a:solidFill>
            <a:srgbClr val="595959"/>
          </a:solidFill>
          <a:latin typeface="Arial"/>
          <a:ea typeface="ＭＳ Ｐゴシック" charset="0"/>
          <a:cs typeface="Arial"/>
        </a:defRPr>
      </a:lvl5pPr>
      <a:lvl6pPr marL="377190" indent="-171450" algn="l" rtl="0" fontAlgn="base">
        <a:spcBef>
          <a:spcPct val="2000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350">
          <a:solidFill>
            <a:schemeClr val="tx2">
              <a:lumMod val="65000"/>
              <a:lumOff val="35000"/>
            </a:schemeClr>
          </a:solidFill>
          <a:latin typeface="+mn-lt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lr>
          <a:srgbClr val="00783C"/>
        </a:buClr>
        <a:buChar char="»"/>
        <a:defRPr sz="1200">
          <a:solidFill>
            <a:schemeClr val="tx1"/>
          </a:solidFill>
          <a:latin typeface="+mn-lt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lr>
          <a:srgbClr val="00783C"/>
        </a:buClr>
        <a:buChar char="»"/>
        <a:defRPr sz="1200">
          <a:solidFill>
            <a:schemeClr val="tx1"/>
          </a:solidFill>
          <a:latin typeface="+mn-lt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lr>
          <a:srgbClr val="00783C"/>
        </a:buClr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36B245-49C1-439F-B836-C8BDBB9597F8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3984B-AD69-4C3A-A667-76B0A27FC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1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6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m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alifornia Russian River less glare (iStock, used in 11-16 e-appeal)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0" t="8639" r="15934" b="84"/>
          <a:stretch/>
        </p:blipFill>
        <p:spPr>
          <a:xfrm>
            <a:off x="-1" y="0"/>
            <a:ext cx="9144001" cy="522907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AC23062-3422-46D4-9969-1703DF1D25DC}"/>
              </a:ext>
            </a:extLst>
          </p:cNvPr>
          <p:cNvSpPr/>
          <p:nvPr/>
        </p:nvSpPr>
        <p:spPr>
          <a:xfrm>
            <a:off x="0" y="0"/>
            <a:ext cx="9144000" cy="5229070"/>
          </a:xfrm>
          <a:prstGeom prst="rect">
            <a:avLst/>
          </a:prstGeom>
          <a:solidFill>
            <a:srgbClr val="2E8BC2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BBD960-811A-4349-8E08-9A5494EBF08F}"/>
              </a:ext>
            </a:extLst>
          </p:cNvPr>
          <p:cNvSpPr txBox="1"/>
          <p:nvPr/>
        </p:nvSpPr>
        <p:spPr>
          <a:xfrm>
            <a:off x="214425" y="1284549"/>
            <a:ext cx="92221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4000" b="1" dirty="0">
                <a:solidFill>
                  <a:schemeClr val="bg1"/>
                </a:solidFill>
                <a:latin typeface="Proxima Nova"/>
                <a:cs typeface="Arial" panose="020B0604020202020204" pitchFamily="34" charset="0"/>
              </a:rPr>
              <a:t>Pacific Institute </a:t>
            </a:r>
            <a:br>
              <a:rPr lang="en-US" sz="4000" b="1" dirty="0">
                <a:solidFill>
                  <a:schemeClr val="bg1"/>
                </a:solidFill>
                <a:latin typeface="Proxima Nova"/>
                <a:cs typeface="Arial" panose="020B0604020202020204" pitchFamily="34" charset="0"/>
              </a:rPr>
            </a:br>
            <a:r>
              <a:rPr lang="en-US" sz="4000" b="1" dirty="0">
                <a:solidFill>
                  <a:schemeClr val="bg1"/>
                </a:solidFill>
                <a:latin typeface="Proxima Nova"/>
                <a:cs typeface="Arial" panose="020B0604020202020204" pitchFamily="34" charset="0"/>
              </a:rPr>
              <a:t>Financial Summary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88" r="2238" b="15605"/>
          <a:stretch/>
        </p:blipFill>
        <p:spPr>
          <a:xfrm>
            <a:off x="214425" y="5540188"/>
            <a:ext cx="1762292" cy="114300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49D22F9-2341-4BEC-99D0-12C48607AFE8}"/>
              </a:ext>
            </a:extLst>
          </p:cNvPr>
          <p:cNvSpPr txBox="1"/>
          <p:nvPr/>
        </p:nvSpPr>
        <p:spPr>
          <a:xfrm>
            <a:off x="287696" y="4062010"/>
            <a:ext cx="88530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bg1"/>
                </a:solidFill>
                <a:latin typeface="Proxima Nova"/>
              </a:rPr>
              <a:t>Prepared for PI Board of Directors</a:t>
            </a:r>
            <a:br>
              <a:rPr lang="en-US" sz="3200" dirty="0"/>
            </a:br>
            <a:r>
              <a:rPr lang="en-US" sz="2800" dirty="0">
                <a:solidFill>
                  <a:schemeClr val="bg1"/>
                </a:solidFill>
                <a:latin typeface="Proxima Nova N7"/>
              </a:rPr>
              <a:t>June 6, 2018</a:t>
            </a:r>
          </a:p>
        </p:txBody>
      </p:sp>
    </p:spTree>
    <p:extLst>
      <p:ext uri="{BB962C8B-B14F-4D97-AF65-F5344CB8AC3E}">
        <p14:creationId xmlns:p14="http://schemas.microsoft.com/office/powerpoint/2010/main" val="31178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py of Financial Dashboard May 1 2018 - Excel">
            <a:extLst>
              <a:ext uri="{FF2B5EF4-FFF2-40B4-BE49-F238E27FC236}">
                <a16:creationId xmlns:a16="http://schemas.microsoft.com/office/drawing/2014/main" id="{D8FA539F-39B7-4E83-AD89-2D233ECD0E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2" t="23954" r="66951" b="8707"/>
          <a:stretch/>
        </p:blipFill>
        <p:spPr>
          <a:xfrm>
            <a:off x="1906858" y="242788"/>
            <a:ext cx="4850781" cy="6535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031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FF793D3-BE58-49CB-B51E-557FD7D54526}"/>
              </a:ext>
            </a:extLst>
          </p:cNvPr>
          <p:cNvSpPr/>
          <p:nvPr/>
        </p:nvSpPr>
        <p:spPr>
          <a:xfrm>
            <a:off x="0" y="255012"/>
            <a:ext cx="9144000" cy="1226192"/>
          </a:xfrm>
          <a:prstGeom prst="rect">
            <a:avLst/>
          </a:prstGeom>
          <a:solidFill>
            <a:srgbClr val="007D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1F0BCF-A4CC-439D-969A-CAE470A5007E}"/>
              </a:ext>
            </a:extLst>
          </p:cNvPr>
          <p:cNvSpPr txBox="1"/>
          <p:nvPr/>
        </p:nvSpPr>
        <p:spPr>
          <a:xfrm>
            <a:off x="257385" y="478032"/>
            <a:ext cx="835135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3800" b="1" dirty="0">
                <a:solidFill>
                  <a:prstClr val="white"/>
                </a:solidFill>
                <a:latin typeface="Proxima Nova"/>
                <a:cs typeface="Arial" panose="020B0604020202020204" pitchFamily="34" charset="0"/>
              </a:rPr>
              <a:t>Change to Investment Allocation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50FABDA-9DE1-468A-8A57-81D4A68B01BA}"/>
              </a:ext>
            </a:extLst>
          </p:cNvPr>
          <p:cNvCxnSpPr>
            <a:cxnSpLocks/>
          </p:cNvCxnSpPr>
          <p:nvPr/>
        </p:nvCxnSpPr>
        <p:spPr>
          <a:xfrm flipH="1">
            <a:off x="257387" y="5751369"/>
            <a:ext cx="867781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88" r="2238" b="15605"/>
          <a:stretch/>
        </p:blipFill>
        <p:spPr>
          <a:xfrm>
            <a:off x="7754289" y="5942974"/>
            <a:ext cx="1103022" cy="71540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4D96645-9D8A-49D7-BC64-7F88536A3220}"/>
              </a:ext>
            </a:extLst>
          </p:cNvPr>
          <p:cNvSpPr txBox="1"/>
          <p:nvPr/>
        </p:nvSpPr>
        <p:spPr>
          <a:xfrm>
            <a:off x="286689" y="1621615"/>
            <a:ext cx="8599924" cy="5391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Current Allocation (as of May 1):</a:t>
            </a:r>
          </a:p>
          <a:p>
            <a:r>
              <a:rPr lang="en-US" sz="2200" dirty="0"/>
              <a:t>Cash: 				$258,647</a:t>
            </a:r>
          </a:p>
          <a:p>
            <a:r>
              <a:rPr lang="en-US" sz="2200" dirty="0"/>
              <a:t>Investments (Mutual Funds):	$244,147</a:t>
            </a:r>
          </a:p>
          <a:p>
            <a:r>
              <a:rPr lang="en-US" sz="2200" dirty="0"/>
              <a:t>Total Cash and Investments:	$502,794  ($405,209 in Legacy Fund)</a:t>
            </a:r>
          </a:p>
          <a:p>
            <a:r>
              <a:rPr lang="en-US" sz="2200" dirty="0"/>
              <a:t>% in Investments: 		      48.6%</a:t>
            </a:r>
          </a:p>
          <a:p>
            <a:endParaRPr lang="en-US" sz="2200" dirty="0"/>
          </a:p>
          <a:p>
            <a:r>
              <a:rPr lang="en-US" sz="2200" b="1" dirty="0"/>
              <a:t>Proposed Allocation:</a:t>
            </a:r>
          </a:p>
          <a:p>
            <a:r>
              <a:rPr lang="en-US" sz="2200" dirty="0"/>
              <a:t>Cash: 				$377,095</a:t>
            </a:r>
          </a:p>
          <a:p>
            <a:r>
              <a:rPr lang="en-US" sz="2200" dirty="0"/>
              <a:t>Investments (Mutual Funds): 	$125,699</a:t>
            </a:r>
            <a:endParaRPr lang="en-US" sz="2200" u="sng" dirty="0"/>
          </a:p>
          <a:p>
            <a:r>
              <a:rPr lang="en-US" sz="2200" dirty="0"/>
              <a:t>Total Cash and Investments: 	$502,794  ($125,699 in Legacy Fund)</a:t>
            </a:r>
          </a:p>
          <a:p>
            <a:r>
              <a:rPr lang="en-US" sz="2200" dirty="0"/>
              <a:t>% in Investments: 		          25%</a:t>
            </a:r>
          </a:p>
          <a:p>
            <a:endParaRPr lang="en-US" sz="2400" dirty="0"/>
          </a:p>
          <a:p>
            <a:r>
              <a:rPr lang="en-US" sz="2400" dirty="0"/>
              <a:t> </a:t>
            </a:r>
          </a:p>
          <a:p>
            <a:pPr>
              <a:spcAft>
                <a:spcPts val="1000"/>
              </a:spcAft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000"/>
              </a:spcAft>
            </a:pPr>
            <a:endParaRPr lang="en-US" sz="3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947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FF793D3-BE58-49CB-B51E-557FD7D54526}"/>
              </a:ext>
            </a:extLst>
          </p:cNvPr>
          <p:cNvSpPr/>
          <p:nvPr/>
        </p:nvSpPr>
        <p:spPr>
          <a:xfrm>
            <a:off x="0" y="255012"/>
            <a:ext cx="9144000" cy="1226192"/>
          </a:xfrm>
          <a:prstGeom prst="rect">
            <a:avLst/>
          </a:prstGeom>
          <a:solidFill>
            <a:srgbClr val="007D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1F0BCF-A4CC-439D-969A-CAE470A5007E}"/>
              </a:ext>
            </a:extLst>
          </p:cNvPr>
          <p:cNvSpPr txBox="1"/>
          <p:nvPr/>
        </p:nvSpPr>
        <p:spPr>
          <a:xfrm>
            <a:off x="257385" y="478032"/>
            <a:ext cx="83513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4000" b="1" dirty="0">
                <a:solidFill>
                  <a:prstClr val="white"/>
                </a:solidFill>
                <a:latin typeface="Proxima Nova"/>
                <a:cs typeface="Arial" panose="020B0604020202020204" pitchFamily="34" charset="0"/>
              </a:rPr>
              <a:t>2017 Investment Summary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50FABDA-9DE1-468A-8A57-81D4A68B01BA}"/>
              </a:ext>
            </a:extLst>
          </p:cNvPr>
          <p:cNvCxnSpPr>
            <a:cxnSpLocks/>
          </p:cNvCxnSpPr>
          <p:nvPr/>
        </p:nvCxnSpPr>
        <p:spPr>
          <a:xfrm flipH="1">
            <a:off x="257387" y="5751369"/>
            <a:ext cx="867781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88" r="2238" b="15605"/>
          <a:stretch/>
        </p:blipFill>
        <p:spPr>
          <a:xfrm>
            <a:off x="7754289" y="5942974"/>
            <a:ext cx="1103022" cy="71540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4D96645-9D8A-49D7-BC64-7F88536A3220}"/>
              </a:ext>
            </a:extLst>
          </p:cNvPr>
          <p:cNvSpPr txBox="1"/>
          <p:nvPr/>
        </p:nvSpPr>
        <p:spPr>
          <a:xfrm>
            <a:off x="286689" y="1621615"/>
            <a:ext cx="8489321" cy="4621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Mutual Fund Balance:</a:t>
            </a:r>
          </a:p>
          <a:p>
            <a:endParaRPr lang="en-US" sz="2400" b="1" dirty="0"/>
          </a:p>
          <a:p>
            <a:r>
              <a:rPr lang="en-US" sz="2400" dirty="0"/>
              <a:t>January 1, 2017: $204,746</a:t>
            </a:r>
          </a:p>
          <a:p>
            <a:r>
              <a:rPr lang="en-US" sz="2400" dirty="0"/>
              <a:t>December 31, 2017: $242,424</a:t>
            </a:r>
          </a:p>
          <a:p>
            <a:endParaRPr lang="en-US" sz="2400" dirty="0"/>
          </a:p>
          <a:p>
            <a:r>
              <a:rPr lang="en-US" sz="2400" dirty="0"/>
              <a:t>18.4% Increase in 2017</a:t>
            </a:r>
          </a:p>
          <a:p>
            <a:endParaRPr lang="en-US" sz="2400" dirty="0"/>
          </a:p>
          <a:p>
            <a:r>
              <a:rPr lang="en-US" sz="2400" dirty="0"/>
              <a:t>80.2% Increase over 5 years (2013-2017)</a:t>
            </a:r>
          </a:p>
          <a:p>
            <a:endParaRPr lang="en-US" sz="2400" dirty="0"/>
          </a:p>
          <a:p>
            <a:r>
              <a:rPr lang="en-US" sz="2400" dirty="0"/>
              <a:t> </a:t>
            </a:r>
          </a:p>
          <a:p>
            <a:pPr>
              <a:spcAft>
                <a:spcPts val="1000"/>
              </a:spcAft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000"/>
              </a:spcAft>
            </a:pPr>
            <a:endParaRPr lang="en-US" sz="3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60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FF793D3-BE58-49CB-B51E-557FD7D54526}"/>
              </a:ext>
            </a:extLst>
          </p:cNvPr>
          <p:cNvSpPr/>
          <p:nvPr/>
        </p:nvSpPr>
        <p:spPr>
          <a:xfrm>
            <a:off x="0" y="255012"/>
            <a:ext cx="9144000" cy="1226192"/>
          </a:xfrm>
          <a:prstGeom prst="rect">
            <a:avLst/>
          </a:prstGeom>
          <a:solidFill>
            <a:srgbClr val="007D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1F0BCF-A4CC-439D-969A-CAE470A5007E}"/>
              </a:ext>
            </a:extLst>
          </p:cNvPr>
          <p:cNvSpPr txBox="1"/>
          <p:nvPr/>
        </p:nvSpPr>
        <p:spPr>
          <a:xfrm>
            <a:off x="257385" y="478032"/>
            <a:ext cx="835135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3400" b="1" dirty="0">
                <a:solidFill>
                  <a:prstClr val="white"/>
                </a:solidFill>
                <a:latin typeface="Proxima Nova"/>
                <a:cs typeface="Arial" panose="020B0604020202020204" pitchFamily="34" charset="0"/>
              </a:rPr>
              <a:t>Status of Development Director Hire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50FABDA-9DE1-468A-8A57-81D4A68B01BA}"/>
              </a:ext>
            </a:extLst>
          </p:cNvPr>
          <p:cNvCxnSpPr>
            <a:cxnSpLocks/>
          </p:cNvCxnSpPr>
          <p:nvPr/>
        </p:nvCxnSpPr>
        <p:spPr>
          <a:xfrm flipH="1">
            <a:off x="257387" y="5751369"/>
            <a:ext cx="867781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88" r="2238" b="15605"/>
          <a:stretch/>
        </p:blipFill>
        <p:spPr>
          <a:xfrm>
            <a:off x="7754289" y="5942974"/>
            <a:ext cx="1103022" cy="71540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4D96645-9D8A-49D7-BC64-7F88536A3220}"/>
              </a:ext>
            </a:extLst>
          </p:cNvPr>
          <p:cNvSpPr txBox="1"/>
          <p:nvPr/>
        </p:nvSpPr>
        <p:spPr>
          <a:xfrm>
            <a:off x="286689" y="1621615"/>
            <a:ext cx="848932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Original Plan: Carry out DD hire in spring</a:t>
            </a:r>
          </a:p>
          <a:p>
            <a:endParaRPr lang="en-US" sz="2400" dirty="0"/>
          </a:p>
          <a:p>
            <a:r>
              <a:rPr lang="en-US" sz="2400" dirty="0"/>
              <a:t>Decrease in Operating Reserves has made this not possible to date</a:t>
            </a:r>
          </a:p>
          <a:p>
            <a:endParaRPr lang="en-US" sz="2400" dirty="0"/>
          </a:p>
          <a:p>
            <a:r>
              <a:rPr lang="en-US" sz="2400" dirty="0"/>
              <a:t>Management considering reallocating funds from Program Grants/Contracts to cover cost (increasing amount in overhead we take from program funding)</a:t>
            </a:r>
          </a:p>
          <a:p>
            <a:endParaRPr lang="en-US" sz="2400" dirty="0"/>
          </a:p>
          <a:p>
            <a:r>
              <a:rPr lang="en-US" sz="2400" dirty="0"/>
              <a:t>Rethinking position as Development Coordinator instead of Director</a:t>
            </a:r>
          </a:p>
          <a:p>
            <a:pPr>
              <a:spcAft>
                <a:spcPts val="1000"/>
              </a:spcAft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595354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FF793D3-BE58-49CB-B51E-557FD7D54526}"/>
              </a:ext>
            </a:extLst>
          </p:cNvPr>
          <p:cNvSpPr/>
          <p:nvPr/>
        </p:nvSpPr>
        <p:spPr>
          <a:xfrm>
            <a:off x="0" y="255012"/>
            <a:ext cx="9144000" cy="1226192"/>
          </a:xfrm>
          <a:prstGeom prst="rect">
            <a:avLst/>
          </a:prstGeom>
          <a:solidFill>
            <a:srgbClr val="007D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1F0BCF-A4CC-439D-969A-CAE470A5007E}"/>
              </a:ext>
            </a:extLst>
          </p:cNvPr>
          <p:cNvSpPr txBox="1"/>
          <p:nvPr/>
        </p:nvSpPr>
        <p:spPr>
          <a:xfrm>
            <a:off x="257385" y="478032"/>
            <a:ext cx="83513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4000" b="1" dirty="0">
                <a:solidFill>
                  <a:prstClr val="white"/>
                </a:solidFill>
                <a:latin typeface="Proxima Nova"/>
                <a:cs typeface="Arial" panose="020B0604020202020204" pitchFamily="34" charset="0"/>
              </a:rPr>
              <a:t>Finance Committee Goals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50FABDA-9DE1-468A-8A57-81D4A68B01BA}"/>
              </a:ext>
            </a:extLst>
          </p:cNvPr>
          <p:cNvCxnSpPr>
            <a:cxnSpLocks/>
          </p:cNvCxnSpPr>
          <p:nvPr/>
        </p:nvCxnSpPr>
        <p:spPr>
          <a:xfrm flipH="1">
            <a:off x="257387" y="5751369"/>
            <a:ext cx="867781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88" r="2238" b="15605"/>
          <a:stretch/>
        </p:blipFill>
        <p:spPr>
          <a:xfrm>
            <a:off x="7754289" y="5942974"/>
            <a:ext cx="1103022" cy="71540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4D96645-9D8A-49D7-BC64-7F88536A3220}"/>
              </a:ext>
            </a:extLst>
          </p:cNvPr>
          <p:cNvSpPr txBox="1"/>
          <p:nvPr/>
        </p:nvSpPr>
        <p:spPr>
          <a:xfrm>
            <a:off x="286689" y="1621615"/>
            <a:ext cx="8489321" cy="3144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/>
          </a:p>
          <a:p>
            <a:r>
              <a:rPr lang="en-US" sz="2400" dirty="0"/>
              <a:t>June: Dashboard Update</a:t>
            </a:r>
          </a:p>
          <a:p>
            <a:r>
              <a:rPr lang="en-US" sz="2400" dirty="0"/>
              <a:t> </a:t>
            </a:r>
          </a:p>
          <a:p>
            <a:r>
              <a:rPr lang="en-US" sz="2400" dirty="0"/>
              <a:t>Sept:  Recommended operating reserve policy and target</a:t>
            </a:r>
          </a:p>
          <a:p>
            <a:r>
              <a:rPr lang="en-US" sz="2400" dirty="0"/>
              <a:t> </a:t>
            </a:r>
          </a:p>
          <a:p>
            <a:r>
              <a:rPr lang="en-US" sz="2400" dirty="0"/>
              <a:t>Dec: Liquidity policy and Update of Investment Policy</a:t>
            </a:r>
            <a:r>
              <a:rPr lang="en-US" dirty="0"/>
              <a:t> </a:t>
            </a:r>
          </a:p>
          <a:p>
            <a:pPr>
              <a:spcAft>
                <a:spcPts val="1000"/>
              </a:spcAft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000"/>
              </a:spcAft>
            </a:pPr>
            <a:endParaRPr lang="en-US" sz="3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4804012"/>
      </p:ext>
    </p:extLst>
  </p:cSld>
  <p:clrMapOvr>
    <a:masterClrMapping/>
  </p:clrMapOvr>
</p:sld>
</file>

<file path=ppt/theme/theme1.xml><?xml version="1.0" encoding="utf-8"?>
<a:theme xmlns:a="http://schemas.openxmlformats.org/drawingml/2006/main" name="Agenda Slide">
  <a:themeElements>
    <a:clrScheme name="IFC">
      <a:dk1>
        <a:srgbClr val="021F43"/>
      </a:dk1>
      <a:lt1>
        <a:sysClr val="window" lastClr="FFFFFF"/>
      </a:lt1>
      <a:dk2>
        <a:srgbClr val="000000"/>
      </a:dk2>
      <a:lt2>
        <a:srgbClr val="139AF0"/>
      </a:lt2>
      <a:accent1>
        <a:srgbClr val="0B5A37"/>
      </a:accent1>
      <a:accent2>
        <a:srgbClr val="890089"/>
      </a:accent2>
      <a:accent3>
        <a:srgbClr val="C8BB7E"/>
      </a:accent3>
      <a:accent4>
        <a:srgbClr val="A90025"/>
      </a:accent4>
      <a:accent5>
        <a:srgbClr val="FC5307"/>
      </a:accent5>
      <a:accent6>
        <a:srgbClr val="420088"/>
      </a:accent6>
      <a:hlink>
        <a:srgbClr val="C8BB7E"/>
      </a:hlink>
      <a:folHlink>
        <a:srgbClr val="C58006"/>
      </a:folHlink>
    </a:clrScheme>
    <a:fontScheme name="World Bank Arial">
      <a:majorFont>
        <a:latin typeface="Arial Bold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4808</TotalTime>
  <Words>216</Words>
  <Application>Microsoft Office PowerPoint</Application>
  <PresentationFormat>On-screen Show (4:3)</PresentationFormat>
  <Paragraphs>59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8" baseType="lpstr">
      <vt:lpstr>ＭＳ Ｐゴシック</vt:lpstr>
      <vt:lpstr>Andes ExtraLight</vt:lpstr>
      <vt:lpstr>Arial</vt:lpstr>
      <vt:lpstr>Arial Black</vt:lpstr>
      <vt:lpstr>Calibri</vt:lpstr>
      <vt:lpstr>Calibri Light</vt:lpstr>
      <vt:lpstr>Proxima Nova</vt:lpstr>
      <vt:lpstr>Proxima Nova N7</vt:lpstr>
      <vt:lpstr>Times New Roman</vt:lpstr>
      <vt:lpstr>Trebuchet MS</vt:lpstr>
      <vt:lpstr>Agenda Slide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Abbey Warner</dc:creator>
  <cp:lastModifiedBy>Pete Stanga</cp:lastModifiedBy>
  <cp:revision>444</cp:revision>
  <dcterms:created xsi:type="dcterms:W3CDTF">2017-10-19T18:46:38Z</dcterms:created>
  <dcterms:modified xsi:type="dcterms:W3CDTF">2018-06-05T20:04:03Z</dcterms:modified>
</cp:coreProperties>
</file>